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58" r:id="rId3"/>
    <p:sldId id="259" r:id="rId4"/>
    <p:sldId id="269" r:id="rId5"/>
    <p:sldId id="257" r:id="rId6"/>
    <p:sldId id="279" r:id="rId7"/>
    <p:sldId id="270" r:id="rId8"/>
    <p:sldId id="265" r:id="rId9"/>
    <p:sldId id="261" r:id="rId10"/>
    <p:sldId id="263" r:id="rId11"/>
    <p:sldId id="272" r:id="rId12"/>
    <p:sldId id="273" r:id="rId13"/>
    <p:sldId id="274" r:id="rId14"/>
    <p:sldId id="275" r:id="rId15"/>
    <p:sldId id="260" r:id="rId16"/>
    <p:sldId id="267" r:id="rId17"/>
    <p:sldId id="280" r:id="rId18"/>
    <p:sldId id="276" r:id="rId19"/>
    <p:sldId id="283" r:id="rId20"/>
    <p:sldId id="277"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4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09" autoAdjust="0"/>
  </p:normalViewPr>
  <p:slideViewPr>
    <p:cSldViewPr>
      <p:cViewPr varScale="1">
        <p:scale>
          <a:sx n="40" d="100"/>
          <a:sy n="40" d="100"/>
        </p:scale>
        <p:origin x="-12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4260A-BFFD-4C54-B66D-05C4D5EB9C3F}" type="doc">
      <dgm:prSet loTypeId="urn:microsoft.com/office/officeart/2005/8/layout/cycle7" loCatId="cycle" qsTypeId="urn:microsoft.com/office/officeart/2005/8/quickstyle/simple1#1" qsCatId="simple" csTypeId="urn:microsoft.com/office/officeart/2005/8/colors/accent1_2#1" csCatId="accent1" phldr="1"/>
      <dgm:spPr/>
      <dgm:t>
        <a:bodyPr/>
        <a:lstStyle/>
        <a:p>
          <a:endParaRPr lang="en-NZ"/>
        </a:p>
      </dgm:t>
    </dgm:pt>
    <dgm:pt modelId="{EA306409-D1B5-4B1E-9131-4B458EB4EBAF}">
      <dgm:prSet phldrT="[Text]" custT="1"/>
      <dgm:spPr/>
      <dgm:t>
        <a:bodyPr/>
        <a:lstStyle/>
        <a:p>
          <a:r>
            <a:rPr lang="en-NZ" sz="4000" dirty="0" smtClean="0"/>
            <a:t>Customers</a:t>
          </a:r>
          <a:endParaRPr lang="en-NZ" sz="4000" dirty="0"/>
        </a:p>
      </dgm:t>
    </dgm:pt>
    <dgm:pt modelId="{3F98F62E-B42F-47D3-AAAB-751571823AF5}" type="parTrans" cxnId="{952F07B8-7E7F-4E26-B62D-3364FED357A3}">
      <dgm:prSet/>
      <dgm:spPr/>
      <dgm:t>
        <a:bodyPr/>
        <a:lstStyle/>
        <a:p>
          <a:endParaRPr lang="en-NZ"/>
        </a:p>
      </dgm:t>
    </dgm:pt>
    <dgm:pt modelId="{33157A0C-4394-4A01-844F-6FE187717600}" type="sibTrans" cxnId="{952F07B8-7E7F-4E26-B62D-3364FED357A3}">
      <dgm:prSet/>
      <dgm:spPr>
        <a:gradFill rotWithShape="0">
          <a:gsLst>
            <a:gs pos="0">
              <a:srgbClr val="000082"/>
            </a:gs>
            <a:gs pos="30000">
              <a:srgbClr val="66008F"/>
            </a:gs>
            <a:gs pos="64999">
              <a:srgbClr val="BA0066"/>
            </a:gs>
            <a:gs pos="89999">
              <a:srgbClr val="FF0000"/>
            </a:gs>
            <a:gs pos="100000">
              <a:srgbClr val="FF8200"/>
            </a:gs>
          </a:gsLst>
          <a:lin ang="2700000" scaled="0"/>
        </a:gradFill>
      </dgm:spPr>
      <dgm:t>
        <a:bodyPr/>
        <a:lstStyle/>
        <a:p>
          <a:endParaRPr lang="en-NZ"/>
        </a:p>
      </dgm:t>
    </dgm:pt>
    <dgm:pt modelId="{963D5D6D-B6A9-4CFC-A399-1E6D4EC84EB4}">
      <dgm:prSet phldrT="[Text]" custT="1"/>
      <dgm:spPr/>
      <dgm:t>
        <a:bodyPr/>
        <a:lstStyle/>
        <a:p>
          <a:r>
            <a:rPr lang="en-NZ" sz="4000" dirty="0" smtClean="0"/>
            <a:t>Current State</a:t>
          </a:r>
          <a:endParaRPr lang="en-NZ" sz="4000" dirty="0"/>
        </a:p>
      </dgm:t>
    </dgm:pt>
    <dgm:pt modelId="{442234F0-3CAA-4BA1-91BE-23C60D1418B3}" type="parTrans" cxnId="{8B5FCCE1-DD9F-434A-8404-7884EDCE5701}">
      <dgm:prSet/>
      <dgm:spPr/>
      <dgm:t>
        <a:bodyPr/>
        <a:lstStyle/>
        <a:p>
          <a:endParaRPr lang="en-NZ"/>
        </a:p>
      </dgm:t>
    </dgm:pt>
    <dgm:pt modelId="{5B4B18E9-2FD9-4B35-A6F0-134AE83F762A}" type="sibTrans" cxnId="{8B5FCCE1-DD9F-434A-8404-7884EDCE5701}">
      <dgm:prSet/>
      <dgm:spPr>
        <a:gradFill flip="none" rotWithShape="1">
          <a:gsLst>
            <a:gs pos="0">
              <a:srgbClr val="000082"/>
            </a:gs>
            <a:gs pos="30000">
              <a:srgbClr val="66008F"/>
            </a:gs>
            <a:gs pos="64999">
              <a:srgbClr val="BA0066"/>
            </a:gs>
            <a:gs pos="89999">
              <a:srgbClr val="FF0000"/>
            </a:gs>
            <a:gs pos="100000">
              <a:srgbClr val="FF8200"/>
            </a:gs>
          </a:gsLst>
          <a:lin ang="16200000" scaled="1"/>
          <a:tileRect/>
        </a:gradFill>
      </dgm:spPr>
      <dgm:t>
        <a:bodyPr/>
        <a:lstStyle/>
        <a:p>
          <a:endParaRPr lang="en-NZ"/>
        </a:p>
      </dgm:t>
    </dgm:pt>
    <dgm:pt modelId="{4D982B63-0E48-495B-8B37-3AA0AAF40D59}">
      <dgm:prSet phldrT="[Text]" custT="1"/>
      <dgm:spPr/>
      <dgm:t>
        <a:bodyPr/>
        <a:lstStyle/>
        <a:p>
          <a:r>
            <a:rPr lang="en-NZ" sz="4000" dirty="0" smtClean="0"/>
            <a:t>Future trends</a:t>
          </a:r>
          <a:endParaRPr lang="en-NZ" sz="4000" dirty="0"/>
        </a:p>
      </dgm:t>
    </dgm:pt>
    <dgm:pt modelId="{4E76D101-C799-4972-B3F1-AE3EAF425367}" type="parTrans" cxnId="{30AB091D-D963-44D3-9334-6BA617303E21}">
      <dgm:prSet/>
      <dgm:spPr/>
      <dgm:t>
        <a:bodyPr/>
        <a:lstStyle/>
        <a:p>
          <a:endParaRPr lang="en-NZ"/>
        </a:p>
      </dgm:t>
    </dgm:pt>
    <dgm:pt modelId="{76E5CD88-49D0-42EB-9AD5-6D22DD4EE73C}" type="sibTrans" cxnId="{30AB091D-D963-44D3-9334-6BA617303E21}">
      <dgm:prSet/>
      <dgm:spPr>
        <a:gradFill flip="none" rotWithShape="1">
          <a:gsLst>
            <a:gs pos="0">
              <a:srgbClr val="000082"/>
            </a:gs>
            <a:gs pos="30000">
              <a:srgbClr val="66008F"/>
            </a:gs>
            <a:gs pos="64999">
              <a:srgbClr val="BA0066"/>
            </a:gs>
            <a:gs pos="89999">
              <a:srgbClr val="FF0000"/>
            </a:gs>
            <a:gs pos="100000">
              <a:srgbClr val="FF8200"/>
            </a:gs>
          </a:gsLst>
          <a:lin ang="2700000" scaled="1"/>
          <a:tileRect/>
        </a:gradFill>
      </dgm:spPr>
      <dgm:t>
        <a:bodyPr/>
        <a:lstStyle/>
        <a:p>
          <a:endParaRPr lang="en-NZ"/>
        </a:p>
      </dgm:t>
    </dgm:pt>
    <dgm:pt modelId="{0FB2A945-6FD5-4015-BF87-5E0510A665B2}" type="pres">
      <dgm:prSet presAssocID="{9474260A-BFFD-4C54-B66D-05C4D5EB9C3F}" presName="Name0" presStyleCnt="0">
        <dgm:presLayoutVars>
          <dgm:dir/>
          <dgm:resizeHandles val="exact"/>
        </dgm:presLayoutVars>
      </dgm:prSet>
      <dgm:spPr/>
      <dgm:t>
        <a:bodyPr/>
        <a:lstStyle/>
        <a:p>
          <a:endParaRPr lang="en-US"/>
        </a:p>
      </dgm:t>
    </dgm:pt>
    <dgm:pt modelId="{F646FA5B-37E4-4E8C-9F9F-3524CF40AFFA}" type="pres">
      <dgm:prSet presAssocID="{EA306409-D1B5-4B1E-9131-4B458EB4EBAF}" presName="node" presStyleLbl="node1" presStyleIdx="0" presStyleCnt="3">
        <dgm:presLayoutVars>
          <dgm:bulletEnabled val="1"/>
        </dgm:presLayoutVars>
      </dgm:prSet>
      <dgm:spPr/>
      <dgm:t>
        <a:bodyPr/>
        <a:lstStyle/>
        <a:p>
          <a:endParaRPr lang="en-NZ"/>
        </a:p>
      </dgm:t>
    </dgm:pt>
    <dgm:pt modelId="{A6D11941-1543-455C-8401-E452CD1C06C9}" type="pres">
      <dgm:prSet presAssocID="{33157A0C-4394-4A01-844F-6FE187717600}" presName="sibTrans" presStyleLbl="sibTrans2D1" presStyleIdx="0" presStyleCnt="3" custScaleX="160373" custLinFactNeighborX="55393" custLinFactNeighborY="-75303"/>
      <dgm:spPr/>
      <dgm:t>
        <a:bodyPr/>
        <a:lstStyle/>
        <a:p>
          <a:endParaRPr lang="en-US"/>
        </a:p>
      </dgm:t>
    </dgm:pt>
    <dgm:pt modelId="{AF932F22-D5CC-4997-9673-BAF129BA31DB}" type="pres">
      <dgm:prSet presAssocID="{33157A0C-4394-4A01-844F-6FE187717600}" presName="connectorText" presStyleLbl="sibTrans2D1" presStyleIdx="0" presStyleCnt="3"/>
      <dgm:spPr/>
      <dgm:t>
        <a:bodyPr/>
        <a:lstStyle/>
        <a:p>
          <a:endParaRPr lang="en-US"/>
        </a:p>
      </dgm:t>
    </dgm:pt>
    <dgm:pt modelId="{4BC96FA0-2493-4445-A1B4-98A00746DA57}" type="pres">
      <dgm:prSet presAssocID="{963D5D6D-B6A9-4CFC-A399-1E6D4EC84EB4}" presName="node" presStyleLbl="node1" presStyleIdx="1" presStyleCnt="3" custRadScaleRad="115719" custRadScaleInc="-8904">
        <dgm:presLayoutVars>
          <dgm:bulletEnabled val="1"/>
        </dgm:presLayoutVars>
      </dgm:prSet>
      <dgm:spPr/>
      <dgm:t>
        <a:bodyPr/>
        <a:lstStyle/>
        <a:p>
          <a:endParaRPr lang="en-US"/>
        </a:p>
      </dgm:t>
    </dgm:pt>
    <dgm:pt modelId="{21EC6587-FEC1-4D64-9454-FF09514D8C60}" type="pres">
      <dgm:prSet presAssocID="{5B4B18E9-2FD9-4B35-A6F0-134AE83F762A}" presName="sibTrans" presStyleLbl="sibTrans2D1" presStyleIdx="1" presStyleCnt="3"/>
      <dgm:spPr/>
      <dgm:t>
        <a:bodyPr/>
        <a:lstStyle/>
        <a:p>
          <a:endParaRPr lang="en-US"/>
        </a:p>
      </dgm:t>
    </dgm:pt>
    <dgm:pt modelId="{FAE3DD15-B8C2-4CF6-993E-447248783122}" type="pres">
      <dgm:prSet presAssocID="{5B4B18E9-2FD9-4B35-A6F0-134AE83F762A}" presName="connectorText" presStyleLbl="sibTrans2D1" presStyleIdx="1" presStyleCnt="3"/>
      <dgm:spPr/>
      <dgm:t>
        <a:bodyPr/>
        <a:lstStyle/>
        <a:p>
          <a:endParaRPr lang="en-US"/>
        </a:p>
      </dgm:t>
    </dgm:pt>
    <dgm:pt modelId="{C3975A55-CBB2-41D4-8F09-8504735232B0}" type="pres">
      <dgm:prSet presAssocID="{4D982B63-0E48-495B-8B37-3AA0AAF40D59}" presName="node" presStyleLbl="node1" presStyleIdx="2" presStyleCnt="3" custRadScaleRad="116434" custRadScaleInc="9173">
        <dgm:presLayoutVars>
          <dgm:bulletEnabled val="1"/>
        </dgm:presLayoutVars>
      </dgm:prSet>
      <dgm:spPr/>
      <dgm:t>
        <a:bodyPr/>
        <a:lstStyle/>
        <a:p>
          <a:endParaRPr lang="en-NZ"/>
        </a:p>
      </dgm:t>
    </dgm:pt>
    <dgm:pt modelId="{3E4A8003-2D7F-457D-8849-AEC0C410574C}" type="pres">
      <dgm:prSet presAssocID="{76E5CD88-49D0-42EB-9AD5-6D22DD4EE73C}" presName="sibTrans" presStyleLbl="sibTrans2D1" presStyleIdx="2" presStyleCnt="3" custScaleX="164499" custLinFactNeighborX="-57258" custLinFactNeighborY="-68136"/>
      <dgm:spPr/>
      <dgm:t>
        <a:bodyPr/>
        <a:lstStyle/>
        <a:p>
          <a:endParaRPr lang="en-US"/>
        </a:p>
      </dgm:t>
    </dgm:pt>
    <dgm:pt modelId="{1A2FF870-3D61-48B8-8187-D5C028B5494E}" type="pres">
      <dgm:prSet presAssocID="{76E5CD88-49D0-42EB-9AD5-6D22DD4EE73C}" presName="connectorText" presStyleLbl="sibTrans2D1" presStyleIdx="2" presStyleCnt="3"/>
      <dgm:spPr/>
      <dgm:t>
        <a:bodyPr/>
        <a:lstStyle/>
        <a:p>
          <a:endParaRPr lang="en-US"/>
        </a:p>
      </dgm:t>
    </dgm:pt>
  </dgm:ptLst>
  <dgm:cxnLst>
    <dgm:cxn modelId="{A6C818F7-64B0-44E9-B7BE-D6130026F5F2}" type="presOf" srcId="{76E5CD88-49D0-42EB-9AD5-6D22DD4EE73C}" destId="{3E4A8003-2D7F-457D-8849-AEC0C410574C}" srcOrd="0" destOrd="0" presId="urn:microsoft.com/office/officeart/2005/8/layout/cycle7"/>
    <dgm:cxn modelId="{402B3F59-C5B6-456F-BA05-7183EA8A11F7}" type="presOf" srcId="{33157A0C-4394-4A01-844F-6FE187717600}" destId="{AF932F22-D5CC-4997-9673-BAF129BA31DB}" srcOrd="1" destOrd="0" presId="urn:microsoft.com/office/officeart/2005/8/layout/cycle7"/>
    <dgm:cxn modelId="{F897DE5B-E67B-409C-A566-91060CF53DBB}" type="presOf" srcId="{76E5CD88-49D0-42EB-9AD5-6D22DD4EE73C}" destId="{1A2FF870-3D61-48B8-8187-D5C028B5494E}" srcOrd="1" destOrd="0" presId="urn:microsoft.com/office/officeart/2005/8/layout/cycle7"/>
    <dgm:cxn modelId="{952F07B8-7E7F-4E26-B62D-3364FED357A3}" srcId="{9474260A-BFFD-4C54-B66D-05C4D5EB9C3F}" destId="{EA306409-D1B5-4B1E-9131-4B458EB4EBAF}" srcOrd="0" destOrd="0" parTransId="{3F98F62E-B42F-47D3-AAAB-751571823AF5}" sibTransId="{33157A0C-4394-4A01-844F-6FE187717600}"/>
    <dgm:cxn modelId="{1D1133FC-3D2D-421F-AB66-23519C8DBDA8}" type="presOf" srcId="{4D982B63-0E48-495B-8B37-3AA0AAF40D59}" destId="{C3975A55-CBB2-41D4-8F09-8504735232B0}" srcOrd="0" destOrd="0" presId="urn:microsoft.com/office/officeart/2005/8/layout/cycle7"/>
    <dgm:cxn modelId="{D02D6D7A-5B35-4474-8D0D-2C7DECBD59E4}" type="presOf" srcId="{5B4B18E9-2FD9-4B35-A6F0-134AE83F762A}" destId="{FAE3DD15-B8C2-4CF6-993E-447248783122}" srcOrd="1" destOrd="0" presId="urn:microsoft.com/office/officeart/2005/8/layout/cycle7"/>
    <dgm:cxn modelId="{37E49B92-3825-4017-855B-936885754ECD}" type="presOf" srcId="{5B4B18E9-2FD9-4B35-A6F0-134AE83F762A}" destId="{21EC6587-FEC1-4D64-9454-FF09514D8C60}" srcOrd="0" destOrd="0" presId="urn:microsoft.com/office/officeart/2005/8/layout/cycle7"/>
    <dgm:cxn modelId="{8A378E4C-004D-417A-A39A-907C0E46CAD3}" type="presOf" srcId="{963D5D6D-B6A9-4CFC-A399-1E6D4EC84EB4}" destId="{4BC96FA0-2493-4445-A1B4-98A00746DA57}" srcOrd="0" destOrd="0" presId="urn:microsoft.com/office/officeart/2005/8/layout/cycle7"/>
    <dgm:cxn modelId="{C5F3DEC0-8F23-4AF7-AF27-D88A23601A94}" type="presOf" srcId="{EA306409-D1B5-4B1E-9131-4B458EB4EBAF}" destId="{F646FA5B-37E4-4E8C-9F9F-3524CF40AFFA}" srcOrd="0" destOrd="0" presId="urn:microsoft.com/office/officeart/2005/8/layout/cycle7"/>
    <dgm:cxn modelId="{30AB091D-D963-44D3-9334-6BA617303E21}" srcId="{9474260A-BFFD-4C54-B66D-05C4D5EB9C3F}" destId="{4D982B63-0E48-495B-8B37-3AA0AAF40D59}" srcOrd="2" destOrd="0" parTransId="{4E76D101-C799-4972-B3F1-AE3EAF425367}" sibTransId="{76E5CD88-49D0-42EB-9AD5-6D22DD4EE73C}"/>
    <dgm:cxn modelId="{8B5FCCE1-DD9F-434A-8404-7884EDCE5701}" srcId="{9474260A-BFFD-4C54-B66D-05C4D5EB9C3F}" destId="{963D5D6D-B6A9-4CFC-A399-1E6D4EC84EB4}" srcOrd="1" destOrd="0" parTransId="{442234F0-3CAA-4BA1-91BE-23C60D1418B3}" sibTransId="{5B4B18E9-2FD9-4B35-A6F0-134AE83F762A}"/>
    <dgm:cxn modelId="{D5116052-0BEC-40CE-A86B-C92438EB48D8}" type="presOf" srcId="{9474260A-BFFD-4C54-B66D-05C4D5EB9C3F}" destId="{0FB2A945-6FD5-4015-BF87-5E0510A665B2}" srcOrd="0" destOrd="0" presId="urn:microsoft.com/office/officeart/2005/8/layout/cycle7"/>
    <dgm:cxn modelId="{56B2648E-7AB1-4397-8E7F-5C9573F8EF69}" type="presOf" srcId="{33157A0C-4394-4A01-844F-6FE187717600}" destId="{A6D11941-1543-455C-8401-E452CD1C06C9}" srcOrd="0" destOrd="0" presId="urn:microsoft.com/office/officeart/2005/8/layout/cycle7"/>
    <dgm:cxn modelId="{95ED06CB-44CE-4B63-AA3F-1DE110F93555}" type="presParOf" srcId="{0FB2A945-6FD5-4015-BF87-5E0510A665B2}" destId="{F646FA5B-37E4-4E8C-9F9F-3524CF40AFFA}" srcOrd="0" destOrd="0" presId="urn:microsoft.com/office/officeart/2005/8/layout/cycle7"/>
    <dgm:cxn modelId="{1DA45BEA-F8C2-45FF-9221-051279E71FC5}" type="presParOf" srcId="{0FB2A945-6FD5-4015-BF87-5E0510A665B2}" destId="{A6D11941-1543-455C-8401-E452CD1C06C9}" srcOrd="1" destOrd="0" presId="urn:microsoft.com/office/officeart/2005/8/layout/cycle7"/>
    <dgm:cxn modelId="{03747127-5FFD-48C2-B6EE-3CD5276AF0E3}" type="presParOf" srcId="{A6D11941-1543-455C-8401-E452CD1C06C9}" destId="{AF932F22-D5CC-4997-9673-BAF129BA31DB}" srcOrd="0" destOrd="0" presId="urn:microsoft.com/office/officeart/2005/8/layout/cycle7"/>
    <dgm:cxn modelId="{A7843900-FF66-46FC-9171-4E7576C90CD6}" type="presParOf" srcId="{0FB2A945-6FD5-4015-BF87-5E0510A665B2}" destId="{4BC96FA0-2493-4445-A1B4-98A00746DA57}" srcOrd="2" destOrd="0" presId="urn:microsoft.com/office/officeart/2005/8/layout/cycle7"/>
    <dgm:cxn modelId="{14C92D6B-B77B-492B-9084-8948C91DA69D}" type="presParOf" srcId="{0FB2A945-6FD5-4015-BF87-5E0510A665B2}" destId="{21EC6587-FEC1-4D64-9454-FF09514D8C60}" srcOrd="3" destOrd="0" presId="urn:microsoft.com/office/officeart/2005/8/layout/cycle7"/>
    <dgm:cxn modelId="{3DBBFB38-73CA-4C66-B573-5300B415F7AF}" type="presParOf" srcId="{21EC6587-FEC1-4D64-9454-FF09514D8C60}" destId="{FAE3DD15-B8C2-4CF6-993E-447248783122}" srcOrd="0" destOrd="0" presId="urn:microsoft.com/office/officeart/2005/8/layout/cycle7"/>
    <dgm:cxn modelId="{403C4172-EDF6-495C-A5B1-E0B3D862CBD9}" type="presParOf" srcId="{0FB2A945-6FD5-4015-BF87-5E0510A665B2}" destId="{C3975A55-CBB2-41D4-8F09-8504735232B0}" srcOrd="4" destOrd="0" presId="urn:microsoft.com/office/officeart/2005/8/layout/cycle7"/>
    <dgm:cxn modelId="{55190313-6D48-4304-83B2-2FF437DD2A9B}" type="presParOf" srcId="{0FB2A945-6FD5-4015-BF87-5E0510A665B2}" destId="{3E4A8003-2D7F-457D-8849-AEC0C410574C}" srcOrd="5" destOrd="0" presId="urn:microsoft.com/office/officeart/2005/8/layout/cycle7"/>
    <dgm:cxn modelId="{AE634A3A-2892-4E5D-97F8-124082184CEC}" type="presParOf" srcId="{3E4A8003-2D7F-457D-8849-AEC0C410574C}" destId="{1A2FF870-3D61-48B8-8187-D5C028B5494E}" srcOrd="0" destOrd="0" presId="urn:microsoft.com/office/officeart/2005/8/layout/cycle7"/>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EDB4810-096D-4FE6-8E5D-A23C24B049BF}" type="datetimeFigureOut">
              <a:rPr lang="en-NZ"/>
              <a:pPr>
                <a:defRPr/>
              </a:pPr>
              <a:t>28/01/2014</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CA61B0E-6D61-410D-BB10-30EAA907576C}"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909CE5-DAD2-445E-8BA8-79F85084369C}" type="slidenum">
              <a:rPr lang="en-NZ">
                <a:cs typeface="Arial" charset="0"/>
              </a:rPr>
              <a:pPr fontAlgn="base">
                <a:spcBef>
                  <a:spcPct val="0"/>
                </a:spcBef>
                <a:spcAft>
                  <a:spcPct val="0"/>
                </a:spcAft>
              </a:pPr>
              <a:t>1</a:t>
            </a:fld>
            <a:endParaRPr lang="en-NZ">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Most libraries in New Zealand offer free wifi for anyone who comes to the library most through APNK but also some of the larger libraries such as Christchurch and Auckland who have their own provision.  Alongside this is the provision of PCs for access to the internet and other functions for those who have none in home.  A fast growing trend for customers to bring their own mobile devices and want to access library services via this medium. Some libraries such as Queens Library in the USA is loaning tablet PCs to customers who can then use these to download eBooks from the library’s collection</a:t>
            </a:r>
          </a:p>
          <a:p>
            <a:pPr>
              <a:spcBef>
                <a:spcPct val="0"/>
              </a:spcBef>
            </a:pPr>
            <a:endParaRPr lang="en-NZ"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8C8A7-73C9-495A-9C16-214F3949ADE8}" type="slidenum">
              <a:rPr lang="en-NZ">
                <a:cs typeface="Arial" charset="0"/>
              </a:rPr>
              <a:pPr fontAlgn="base">
                <a:spcBef>
                  <a:spcPct val="0"/>
                </a:spcBef>
                <a:spcAft>
                  <a:spcPct val="0"/>
                </a:spcAft>
              </a:pPr>
              <a:t>10</a:t>
            </a:fld>
            <a:endParaRPr lang="en-NZ">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Not all content is freely available on the web and libraries make this available through subscribing to journals and reference materials. Provision of electronic subscription database content has been happening in public libraries through EPIC for the past 8-10 years.  What is new is the ability to search seamlessly across all databases – this is the Thames Coromandel district libraries catalogue and a search for material on Parkinson’s disease. This has been made possible for Thames Coromandel as they have joined the Kotui consortium through the National Library of New Zealand.  Libraries have been known for the quality and reliability of the content and collections they provide and it is important that this is true also in the digital medium.</a:t>
            </a:r>
          </a:p>
          <a:p>
            <a:pPr>
              <a:spcBef>
                <a:spcPct val="0"/>
              </a:spcBef>
            </a:pPr>
            <a:endParaRPr lang="en-NZ"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46E497-57AB-43AA-8650-CFFFBF643150}" type="slidenum">
              <a:rPr lang="en-NZ">
                <a:cs typeface="Arial" charset="0"/>
              </a:rPr>
              <a:pPr fontAlgn="base">
                <a:spcBef>
                  <a:spcPct val="0"/>
                </a:spcBef>
                <a:spcAft>
                  <a:spcPct val="0"/>
                </a:spcAft>
              </a:pPr>
              <a:t>11</a:t>
            </a:fld>
            <a:endParaRPr lang="en-NZ">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Rising importance of local history and user created content whether that is through tagging and adding value to a library’s unique digital content resources; or through community created resources which are hosted on a library’s kete.  Many libraries are working with local volunteers to capture the memories, images and documents that tell the local stories.  This is just one example of capturing history as it happens - Tauranga library’s Kete resource on the Rena disaster</a:t>
            </a:r>
          </a:p>
          <a:p>
            <a:pPr>
              <a:spcBef>
                <a:spcPct val="0"/>
              </a:spcBef>
            </a:pPr>
            <a:endParaRPr lang="en-NZ"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6BDB9C-4444-407F-B55A-319C4F7F6A53}" type="slidenum">
              <a:rPr lang="en-NZ">
                <a:cs typeface="Arial" charset="0"/>
              </a:rPr>
              <a:pPr fontAlgn="base">
                <a:spcBef>
                  <a:spcPct val="0"/>
                </a:spcBef>
                <a:spcAft>
                  <a:spcPct val="0"/>
                </a:spcAft>
              </a:pPr>
              <a:t>12</a:t>
            </a:fld>
            <a:endParaRPr lang="en-NZ">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How space is used in libraries is changing.   More public space is given over to people activities and less to storage of books etc.  Modern vibrant furnishings and comfortable seating; meeting spaces, cafes,  </a:t>
            </a:r>
          </a:p>
          <a:p>
            <a:pPr>
              <a:spcBef>
                <a:spcPct val="0"/>
              </a:spcBef>
            </a:pPr>
            <a:endParaRPr lang="en-NZ"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003DA1-2A59-457E-9597-FDA60A773AAF}" type="slidenum">
              <a:rPr lang="en-NZ">
                <a:cs typeface="Arial" charset="0"/>
              </a:rPr>
              <a:pPr fontAlgn="base">
                <a:spcBef>
                  <a:spcPct val="0"/>
                </a:spcBef>
                <a:spcAft>
                  <a:spcPct val="0"/>
                </a:spcAft>
              </a:pPr>
              <a:t>13</a:t>
            </a:fld>
            <a:endParaRPr lang="en-NZ">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The creation of Maker spaces, Tech labs – one example is the Chattanooga Library , USA – has a public laboratory and educational facility with a focus on information, design, technology, and the applied arts. The 14,000 sq foot space hosts equipment, expertise, programs, events, and meetings that work within this scope. While traditional library spaces support the consumption of knowledge by offering access to media, this space is unique because it supports the production, connection, and sharing of knowledge by offering access to tools and instruction.  This space is technology rich with such things as 3D printers, tablet PCs etc</a:t>
            </a:r>
          </a:p>
          <a:p>
            <a:pPr>
              <a:spcBef>
                <a:spcPct val="0"/>
              </a:spcBef>
            </a:pPr>
            <a:endParaRPr lang="en-NZ"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0283D-209C-4625-A525-094EE03C6009}" type="slidenum">
              <a:rPr lang="en-NZ">
                <a:cs typeface="Arial" charset="0"/>
              </a:rPr>
              <a:pPr fontAlgn="base">
                <a:spcBef>
                  <a:spcPct val="0"/>
                </a:spcBef>
                <a:spcAft>
                  <a:spcPct val="0"/>
                </a:spcAft>
              </a:pPr>
              <a:t>14</a:t>
            </a:fld>
            <a:endParaRPr lang="en-NZ">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In Denmark they have created the term “mash-up”library where libraries are combined with a range of different community, cultural, civic and commercial functions: libraries in malls, libraries with museums, libraries and council service centres, libraries and sports facilities.</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35384-13D3-4838-AAC8-980DD28826B1}" type="slidenum">
              <a:rPr lang="en-NZ">
                <a:cs typeface="Arial" charset="0"/>
              </a:rPr>
              <a:pPr fontAlgn="base">
                <a:spcBef>
                  <a:spcPct val="0"/>
                </a:spcBef>
                <a:spcAft>
                  <a:spcPct val="0"/>
                </a:spcAft>
              </a:pPr>
              <a:t>15</a:t>
            </a:fld>
            <a:endParaRPr lang="en-NZ">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And then there are some novel ways to take the library to the community: has this an application for the Queenstown water front??</a:t>
            </a:r>
          </a:p>
          <a:p>
            <a:pPr>
              <a:spcBef>
                <a:spcPct val="0"/>
              </a:spcBef>
            </a:pPr>
            <a:endParaRPr lang="en-NZ"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5A0FAF-E44F-4387-B266-1AE44AF33C46}" type="slidenum">
              <a:rPr lang="en-NZ">
                <a:cs typeface="Arial" charset="0"/>
              </a:rPr>
              <a:pPr fontAlgn="base">
                <a:spcBef>
                  <a:spcPct val="0"/>
                </a:spcBef>
                <a:spcAft>
                  <a:spcPct val="0"/>
                </a:spcAft>
              </a:pPr>
              <a:t>16</a:t>
            </a:fld>
            <a:endParaRPr lang="en-NZ">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Customer service is also changing.  RFID technology enables more self help by customers and faster issue and return of stock, freeing up staff to do more advisory and programming work and better collection management.  Staff are no longer behind desks but out on the floor ‘roving’ – often with tablet computer at hand so they can help customers wherever they are in the library, or stationed at small ‘pods’ rather than behind large counters.</a:t>
            </a:r>
          </a:p>
          <a:p>
            <a:pPr>
              <a:spcBef>
                <a:spcPct val="0"/>
              </a:spcBef>
            </a:pPr>
            <a:endParaRPr lang="en-NZ"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980A9A-FC31-4FE8-9DE0-CCBD1F64BC3F}" type="slidenum">
              <a:rPr lang="en-NZ">
                <a:cs typeface="Arial" charset="0"/>
              </a:rPr>
              <a:pPr fontAlgn="base">
                <a:spcBef>
                  <a:spcPct val="0"/>
                </a:spcBef>
                <a:spcAft>
                  <a:spcPct val="0"/>
                </a:spcAft>
              </a:pPr>
              <a:t>17</a:t>
            </a:fld>
            <a:endParaRPr lang="en-NZ">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Not only is the library changing but so are the people who work in libraries.  Librarians are knowledge navigators, community connectors, metadata experts (the old cataloguing skills) and tech gurus.  They need good people and digital skills and are expert problem solvers.  Seth Godin, Author, entrepreneur and marketer maintains that the librarian is more vital than the library in today’s world.  </a:t>
            </a:r>
          </a:p>
          <a:p>
            <a:pPr>
              <a:spcBef>
                <a:spcPct val="0"/>
              </a:spcBef>
            </a:pPr>
            <a:endParaRPr lang="en-NZ"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BB2DEB-F8B6-4ECC-91E6-851C3C610C88}" type="slidenum">
              <a:rPr lang="en-NZ">
                <a:cs typeface="Arial" charset="0"/>
              </a:rPr>
              <a:pPr fontAlgn="base">
                <a:spcBef>
                  <a:spcPct val="0"/>
                </a:spcBef>
                <a:spcAft>
                  <a:spcPct val="0"/>
                </a:spcAft>
              </a:pPr>
              <a:t>18</a:t>
            </a:fld>
            <a:endParaRPr lang="en-NZ">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27F99-DFBD-419C-9E3E-22761672A57C}" type="slidenum">
              <a:rPr lang="en-NZ">
                <a:cs typeface="Arial" charset="0"/>
              </a:rPr>
              <a:pPr fontAlgn="base">
                <a:spcBef>
                  <a:spcPct val="0"/>
                </a:spcBef>
                <a:spcAft>
                  <a:spcPct val="0"/>
                </a:spcAft>
              </a:pPr>
              <a:t>19</a:t>
            </a:fld>
            <a:endParaRPr lang="en-NZ">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Public Libraries have been modifying and changing since they first morphed from mechanics Institutes in the 1850’s.  Change in public libraries is not new.  What is new is the rapidity of that change currently and the paradigm shift caused by the World Wide Web, the biggest systemic change to impact on the dissemination of knowledge and ideas since the invention of the printing press.</a:t>
            </a:r>
          </a:p>
          <a:p>
            <a:pPr>
              <a:spcBef>
                <a:spcPct val="0"/>
              </a:spcBef>
            </a:pPr>
            <a:endParaRPr lang="en-NZ"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DC43E-3DF7-4157-865C-F9E015458283}" type="slidenum">
              <a:rPr lang="en-NZ">
                <a:cs typeface="Arial" charset="0"/>
              </a:rPr>
              <a:pPr fontAlgn="base">
                <a:spcBef>
                  <a:spcPct val="0"/>
                </a:spcBef>
                <a:spcAft>
                  <a:spcPct val="0"/>
                </a:spcAft>
              </a:pPr>
              <a:t>2</a:t>
            </a:fld>
            <a:endParaRPr lang="en-NZ">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The future of public libraries is being hotly debated.  New Zealand, the USA, Australia and many others have produced strategic frameworks, policies and discussion documents which demonstrate and discuss how libraries are changing and will change to respond to a different future.  </a:t>
            </a:r>
          </a:p>
          <a:p>
            <a:pPr>
              <a:spcBef>
                <a:spcPct val="0"/>
              </a:spcBef>
            </a:pPr>
            <a:endParaRPr lang="en-NZ" smtClean="0"/>
          </a:p>
          <a:p>
            <a:pPr>
              <a:spcBef>
                <a:spcPct val="0"/>
              </a:spcBef>
            </a:pPr>
            <a:r>
              <a:rPr lang="en-NZ" smtClean="0"/>
              <a:t>Although there are differences from country to country in shaping the future some common themes are apparent:  the library is a place of connection and community, a creative place, where the digital and physical worlds come together.  Libraries are in the business of creative leisure and life long learning and are seen as being at the heart of community democracy providing equal opportunity for all.</a:t>
            </a:r>
          </a:p>
          <a:p>
            <a:pPr>
              <a:spcBef>
                <a:spcPct val="0"/>
              </a:spcBef>
            </a:pPr>
            <a:endParaRPr lang="en-NZ" smtClean="0"/>
          </a:p>
          <a:p>
            <a:pPr>
              <a:spcBef>
                <a:spcPct val="0"/>
              </a:spcBef>
            </a:pPr>
            <a:r>
              <a:rPr lang="en-NZ" smtClean="0"/>
              <a:t>The future of libraries is a topic in the media with many from outside the sector joining the debate both supportive of their future and not.  Those who think it may not have a future as an important public institution largely see the library as being a place for books and information, rather than a place for people with leisure and learning needs.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58EDA0-FDAA-4B1B-BFFB-A06B2DD9949F}" type="slidenum">
              <a:rPr lang="en-NZ">
                <a:cs typeface="Arial" charset="0"/>
              </a:rPr>
              <a:pPr fontAlgn="base">
                <a:spcBef>
                  <a:spcPct val="0"/>
                </a:spcBef>
                <a:spcAft>
                  <a:spcPct val="0"/>
                </a:spcAft>
              </a:pPr>
              <a:t>3</a:t>
            </a:fld>
            <a:endParaRPr lang="en-NZ">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The future of libraries is a topic in the media with many from outside the sector joining the debate both supportive of their future and not.  Those who think it may not have a future as an important public institution largely see the library as being a place for books rather than a place for people seeking ideas, knowledge and inspiration.  And that place is now both physical and digital.</a:t>
            </a:r>
          </a:p>
          <a:p>
            <a:pPr>
              <a:spcBef>
                <a:spcPct val="0"/>
              </a:spcBef>
            </a:pPr>
            <a:endParaRPr lang="en-NZ"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53EBB0-5C6F-40A0-8AED-08B2500393D8}" type="slidenum">
              <a:rPr lang="en-NZ">
                <a:cs typeface="Arial" charset="0"/>
              </a:rPr>
              <a:pPr fontAlgn="base">
                <a:spcBef>
                  <a:spcPct val="0"/>
                </a:spcBef>
                <a:spcAft>
                  <a:spcPct val="0"/>
                </a:spcAft>
              </a:pPr>
              <a:t>4</a:t>
            </a:fld>
            <a:endParaRPr lang="en-NZ">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In thinking about where QLDC libraries go in the future it is helpful to think about what is the business that libraries are in?  Public libraries are in the leisure and learning business – creative leisure and learning for life to be more specific.  Other enterprises also operate in the leisure and learning space so what is it that libraries contribute and what value are they adding?  This model classifies leisure into active and creative – your district has a host of opportunities for active recreation both in the natural environment and in things such as the event centre, playgrounds, parks and sports fields.  Creative recreation covers a range of activities such as reading, writing and listening and can be an individual or a collective pursuit.  Learning can be formal or informal.  Formal learning is usually associated with an educational institution and results in some form of accreditation or qualification.  Informal learning happens throughout life and may be as significant as researching and writing a family history, or just finding out how to tackle a new skill.  In childhood there is no real distinction between creative leisure and learning – children learn by doing, they learn through play.  As we age we often see these activities as more distinct.  However, if someone is learning a new skill such as quilting, by reading about it and watching a DVD, they are also participating in creative leisure.</a:t>
            </a:r>
          </a:p>
          <a:p>
            <a:pPr>
              <a:spcBef>
                <a:spcPct val="0"/>
              </a:spcBef>
            </a:pPr>
            <a:endParaRPr lang="en-NZ"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96EF97-92DD-4861-A846-062315246645}" type="slidenum">
              <a:rPr lang="en-NZ">
                <a:cs typeface="Arial" charset="0"/>
              </a:rPr>
              <a:pPr fontAlgn="base">
                <a:spcBef>
                  <a:spcPct val="0"/>
                </a:spcBef>
                <a:spcAft>
                  <a:spcPct val="0"/>
                </a:spcAft>
              </a:pPr>
              <a:t>5</a:t>
            </a:fld>
            <a:endParaRPr lang="en-NZ">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As to the value that libraries contribute most people would recognise the social benefit in terms of better informed citizens, greater literacy and reading ability, community cohesion and participation but not many would think about the economic benefits that accrue from libraries.  Numerous studies in the USA, Australia and Canada, done by economists and accounting professionals using recognised cost benefit and other techniques have found that libraries return between $3.00 and $5.00 for every $1.00 spent. </a:t>
            </a:r>
          </a:p>
          <a:p>
            <a:pPr>
              <a:spcBef>
                <a:spcPct val="0"/>
              </a:spcBef>
            </a:pPr>
            <a:endParaRPr lang="en-NZ"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90A28-3A22-4AF1-9C77-382F7439D52C}" type="slidenum">
              <a:rPr lang="en-NZ">
                <a:cs typeface="Arial" charset="0"/>
              </a:rPr>
              <a:pPr fontAlgn="base">
                <a:spcBef>
                  <a:spcPct val="0"/>
                </a:spcBef>
                <a:spcAft>
                  <a:spcPct val="0"/>
                </a:spcAft>
              </a:pPr>
              <a:t>6</a:t>
            </a:fld>
            <a:endParaRPr lang="en-NZ">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Returning to learning and leisure - For a person to make the most of their opportunities for learning and leisure they need the foundational skills of reading.  Like any skill the more you practice reading the better you become at it. Libraries and literacy are intertwined and it is why much of a library’s programming in the past has been in the area of reader development.  But the skill of reading is no longer sufficient to access the world of knowledge – a person needs a range of digital and media literacies and libraries are now providing support to customers with getting the best from the devices and applications that enable learning and creativity to happen in different ways.</a:t>
            </a:r>
          </a:p>
          <a:p>
            <a:pPr>
              <a:spcBef>
                <a:spcPct val="0"/>
              </a:spcBef>
            </a:pPr>
            <a:endParaRPr lang="en-NZ"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A67AC5-8916-4417-94EA-C958DAF4BFD6}" type="slidenum">
              <a:rPr lang="en-NZ">
                <a:cs typeface="Arial" charset="0"/>
              </a:rPr>
              <a:pPr fontAlgn="base">
                <a:spcBef>
                  <a:spcPct val="0"/>
                </a:spcBef>
                <a:spcAft>
                  <a:spcPct val="0"/>
                </a:spcAft>
              </a:pPr>
              <a:t>7</a:t>
            </a:fld>
            <a:endParaRPr lang="en-NZ">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E76548-E8A6-4CAE-9F32-F09E6ABB2E03}" type="slidenum">
              <a:rPr lang="en-NZ">
                <a:cs typeface="Arial" charset="0"/>
              </a:rPr>
              <a:pPr fontAlgn="base">
                <a:spcBef>
                  <a:spcPct val="0"/>
                </a:spcBef>
                <a:spcAft>
                  <a:spcPct val="0"/>
                </a:spcAft>
              </a:pPr>
              <a:t>8</a:t>
            </a:fld>
            <a:endParaRPr lang="en-NZ">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Libraries, including QLDC have moved into lending eBooks.  Currently the range and number is small but the Australian Library and Information Association predicts that eBook collections will form half of the library’s collection by 2020.  This remains to be seen.   What we do know though is that the uptake of eReading is increasing alongside the reading of physical materials.  It is our view that over the next ten years it will not be an either/or but a both/and situation with an increasing demand for eBooks.  Demand is there but the business models with the publishers and aggregators are still being sorted.   Ereaders and mobile devices are making “A Library in every pocket” a reality.</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E5DB4D-1210-4317-B957-628A2B63824A}" type="slidenum">
              <a:rPr lang="en-NZ">
                <a:cs typeface="Arial" charset="0"/>
              </a:rPr>
              <a:pPr fontAlgn="base">
                <a:spcBef>
                  <a:spcPct val="0"/>
                </a:spcBef>
                <a:spcAft>
                  <a:spcPct val="0"/>
                </a:spcAft>
              </a:pPr>
              <a:t>9</a:t>
            </a:fld>
            <a:endParaRPr lang="en-NZ">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2A7E7D30-DBF6-4F90-86DD-67A3427599D9}" type="datetimeFigureOut">
              <a:rPr lang="en-NZ"/>
              <a:pPr>
                <a:defRPr/>
              </a:pPr>
              <a:t>28/01/2014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64FA71F-6E30-498D-A6E4-CCAADA657575}"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AE2150EE-B71B-413E-A6DA-60BA5A2CC2EA}" type="datetimeFigureOut">
              <a:rPr lang="en-NZ"/>
              <a:pPr>
                <a:defRPr/>
              </a:pPr>
              <a:t>28/01/2014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9547F7A1-B992-40FF-9906-FF80F8378361}"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692BBE2E-D6C8-4EEF-B5F7-26F6947A3505}" type="datetimeFigureOut">
              <a:rPr lang="en-NZ"/>
              <a:pPr>
                <a:defRPr/>
              </a:pPr>
              <a:t>28/01/2014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DAAC6CB2-2AE7-430A-B29B-820054515338}"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3FF47B58-58CF-465F-BF35-541B0E5B355C}" type="datetimeFigureOut">
              <a:rPr lang="en-NZ"/>
              <a:pPr>
                <a:defRPr/>
              </a:pPr>
              <a:t>28/01/2014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FBD7367-1FC8-44D3-829F-AA6B76CF8A17}"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666277-1D4D-4B6A-AEFB-F8A835766734}" type="datetimeFigureOut">
              <a:rPr lang="en-NZ"/>
              <a:pPr>
                <a:defRPr/>
              </a:pPr>
              <a:t>28/01/2014</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3962FE1-E7E8-483E-810E-7F312D808F60}"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77E95FB6-AAE5-486A-AD2D-2A16206D0325}" type="datetimeFigureOut">
              <a:rPr lang="en-NZ"/>
              <a:pPr>
                <a:defRPr/>
              </a:pPr>
              <a:t>28/01/2014</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2452D99-F748-451C-B975-0EAB57DF72ED}"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3A1859E5-21DF-4E6E-BD37-AD2DEF5214FB}" type="datetimeFigureOut">
              <a:rPr lang="en-NZ"/>
              <a:pPr>
                <a:defRPr/>
              </a:pPr>
              <a:t>28/01/2014</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BDAE41C7-5CF4-451F-8D54-5CE58E5A1128}"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35A5DD45-8EB8-4854-8DB2-89CF7556DAC0}" type="datetimeFigureOut">
              <a:rPr lang="en-NZ"/>
              <a:pPr>
                <a:defRPr/>
              </a:pPr>
              <a:t>28/01/2014</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87B35263-898D-4E03-B3CC-F5276665C726}"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DDF351-9264-41CF-998F-FFD23674170E}" type="datetimeFigureOut">
              <a:rPr lang="en-NZ"/>
              <a:pPr>
                <a:defRPr/>
              </a:pPr>
              <a:t>28/01/2014</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529226EC-619C-499F-99DA-6E57D76790A9}"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7953A0-BB57-473F-B1EF-6B9749F1EF9B}" type="datetimeFigureOut">
              <a:rPr lang="en-NZ"/>
              <a:pPr>
                <a:defRPr/>
              </a:pPr>
              <a:t>28/01/2014</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122F81B-DF10-4F9C-AB40-E3967C11F996}"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6F570A-4C72-45A5-BF9A-E60621378B1E}" type="datetimeFigureOut">
              <a:rPr lang="en-NZ"/>
              <a:pPr>
                <a:defRPr/>
              </a:pPr>
              <a:t>28/01/2014</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52E72151-D49B-4A89-9940-376E82A67B93}"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301E615-8B9E-4A02-A75D-40F10771368F}" type="datetimeFigureOut">
              <a:rPr lang="en-NZ"/>
              <a:pPr>
                <a:defRPr/>
              </a:pPr>
              <a:t>28/01/2014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5AD53D6-171C-4A2B-A5FD-9DCFF7FB76E1}"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2000" r="-32000"/>
          </a:stretch>
        </a:blipFill>
        <a:effectLst/>
      </p:bgPr>
    </p:bg>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68313" y="1628775"/>
            <a:ext cx="8229600" cy="4525963"/>
          </a:xfrm>
        </p:spPr>
        <p:txBody>
          <a:bodyPr/>
          <a:lstStyle/>
          <a:p>
            <a:pPr algn="ctr">
              <a:buFont typeface="Arial" charset="0"/>
              <a:buNone/>
            </a:pPr>
            <a:r>
              <a:rPr lang="en-NZ" sz="7200" smtClean="0">
                <a:solidFill>
                  <a:srgbClr val="FF0000"/>
                </a:solidFill>
              </a:rPr>
              <a:t>Future state – rethinking ‘Library’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5" descr="Free wifi and computers.jpg"/>
          <p:cNvPicPr>
            <a:picLocks noGrp="1" noChangeAspect="1"/>
          </p:cNvPicPr>
          <p:nvPr>
            <p:ph idx="1"/>
          </p:nvPr>
        </p:nvPicPr>
        <p:blipFill>
          <a:blip r:embed="rId3"/>
          <a:srcRect/>
          <a:stretch>
            <a:fillRect/>
          </a:stretch>
        </p:blipFill>
        <p:spPr>
          <a:xfrm rot="20732978">
            <a:off x="130175" y="1162050"/>
            <a:ext cx="2197100" cy="1317625"/>
          </a:xfrm>
        </p:spPr>
      </p:pic>
      <p:pic>
        <p:nvPicPr>
          <p:cNvPr id="40962" name="Picture 6" descr="3.jpg"/>
          <p:cNvPicPr>
            <a:picLocks noChangeAspect="1"/>
          </p:cNvPicPr>
          <p:nvPr/>
        </p:nvPicPr>
        <p:blipFill>
          <a:blip r:embed="rId4"/>
          <a:srcRect/>
          <a:stretch>
            <a:fillRect/>
          </a:stretch>
        </p:blipFill>
        <p:spPr bwMode="auto">
          <a:xfrm>
            <a:off x="2987675" y="188913"/>
            <a:ext cx="3168650" cy="2376487"/>
          </a:xfrm>
          <a:prstGeom prst="rect">
            <a:avLst/>
          </a:prstGeom>
          <a:noFill/>
          <a:ln w="9525">
            <a:noFill/>
            <a:miter lim="800000"/>
            <a:headEnd/>
            <a:tailEnd/>
          </a:ln>
        </p:spPr>
      </p:pic>
      <p:pic>
        <p:nvPicPr>
          <p:cNvPr id="40963" name="Picture 7" descr="APNK.jpg"/>
          <p:cNvPicPr>
            <a:picLocks noChangeAspect="1"/>
          </p:cNvPicPr>
          <p:nvPr/>
        </p:nvPicPr>
        <p:blipFill>
          <a:blip r:embed="rId5"/>
          <a:srcRect/>
          <a:stretch>
            <a:fillRect/>
          </a:stretch>
        </p:blipFill>
        <p:spPr bwMode="auto">
          <a:xfrm>
            <a:off x="179388" y="0"/>
            <a:ext cx="2663825" cy="1223963"/>
          </a:xfrm>
          <a:prstGeom prst="rect">
            <a:avLst/>
          </a:prstGeom>
          <a:noFill/>
          <a:ln w="9525">
            <a:noFill/>
            <a:miter lim="800000"/>
            <a:headEnd/>
            <a:tailEnd/>
          </a:ln>
        </p:spPr>
      </p:pic>
      <p:sp>
        <p:nvSpPr>
          <p:cNvPr id="40964" name="TextBox 8"/>
          <p:cNvSpPr txBox="1">
            <a:spLocks noChangeArrowheads="1"/>
          </p:cNvSpPr>
          <p:nvPr/>
        </p:nvSpPr>
        <p:spPr bwMode="auto">
          <a:xfrm>
            <a:off x="395288" y="2781300"/>
            <a:ext cx="7705725" cy="2216150"/>
          </a:xfrm>
          <a:prstGeom prst="rect">
            <a:avLst/>
          </a:prstGeom>
          <a:noFill/>
          <a:ln w="9525">
            <a:noFill/>
            <a:miter lim="800000"/>
            <a:headEnd/>
            <a:tailEnd/>
          </a:ln>
        </p:spPr>
        <p:txBody>
          <a:bodyPr>
            <a:spAutoFit/>
          </a:bodyPr>
          <a:lstStyle/>
          <a:p>
            <a:pPr marL="265113" indent="-265113">
              <a:buClr>
                <a:srgbClr val="C00000"/>
              </a:buClr>
              <a:buFont typeface="Wingdings" pitchFamily="2" charset="2"/>
              <a:buChar char="§"/>
            </a:pPr>
            <a:r>
              <a:rPr lang="en-NZ" sz="2400">
                <a:latin typeface="Calibri" pitchFamily="34" charset="0"/>
              </a:rPr>
              <a:t>80% of libraries in NZ provide free access to the internet and wifi – 90% of these through the APNK</a:t>
            </a:r>
          </a:p>
          <a:p>
            <a:pPr marL="265113" indent="-265113">
              <a:buClr>
                <a:srgbClr val="C00000"/>
              </a:buClr>
              <a:buFont typeface="Wingdings" pitchFamily="2" charset="2"/>
              <a:buChar char="§"/>
            </a:pPr>
            <a:r>
              <a:rPr lang="en-NZ" sz="2400">
                <a:latin typeface="Calibri" pitchFamily="34" charset="0"/>
              </a:rPr>
              <a:t>The remainder charge or partially charge  </a:t>
            </a:r>
          </a:p>
          <a:p>
            <a:pPr marL="265113" indent="-265113">
              <a:buClr>
                <a:srgbClr val="C00000"/>
              </a:buClr>
              <a:buFont typeface="Wingdings" pitchFamily="2" charset="2"/>
              <a:buChar char="§"/>
            </a:pPr>
            <a:r>
              <a:rPr lang="en-NZ" sz="2400">
                <a:latin typeface="Calibri" pitchFamily="34" charset="0"/>
              </a:rPr>
              <a:t>Trend is towards mobile devices – both BYOD and library based</a:t>
            </a:r>
          </a:p>
          <a:p>
            <a:pPr marL="265113" indent="-265113">
              <a:buClr>
                <a:srgbClr val="C00000"/>
              </a:buClr>
            </a:pPr>
            <a:endParaRPr lang="en-NZ">
              <a:latin typeface="Calibri" pitchFamily="34" charset="0"/>
            </a:endParaRPr>
          </a:p>
        </p:txBody>
      </p:sp>
      <p:pic>
        <p:nvPicPr>
          <p:cNvPr id="40965" name="Picture 10" descr="Table loaning.jpg"/>
          <p:cNvPicPr>
            <a:picLocks noChangeAspect="1"/>
          </p:cNvPicPr>
          <p:nvPr/>
        </p:nvPicPr>
        <p:blipFill>
          <a:blip r:embed="rId6"/>
          <a:srcRect/>
          <a:stretch>
            <a:fillRect/>
          </a:stretch>
        </p:blipFill>
        <p:spPr bwMode="auto">
          <a:xfrm>
            <a:off x="5580063" y="4581525"/>
            <a:ext cx="3024187" cy="2120900"/>
          </a:xfrm>
          <a:prstGeom prst="rect">
            <a:avLst/>
          </a:prstGeom>
          <a:noFill/>
          <a:ln w="9525">
            <a:noFill/>
            <a:miter lim="800000"/>
            <a:headEnd/>
            <a:tailEnd/>
          </a:ln>
        </p:spPr>
      </p:pic>
      <p:sp>
        <p:nvSpPr>
          <p:cNvPr id="40966" name="TextBox 11"/>
          <p:cNvSpPr txBox="1">
            <a:spLocks noChangeArrowheads="1"/>
          </p:cNvSpPr>
          <p:nvPr/>
        </p:nvSpPr>
        <p:spPr bwMode="auto">
          <a:xfrm>
            <a:off x="395288" y="4797425"/>
            <a:ext cx="5040312" cy="1108075"/>
          </a:xfrm>
          <a:prstGeom prst="rect">
            <a:avLst/>
          </a:prstGeom>
          <a:noFill/>
          <a:ln w="9525">
            <a:noFill/>
            <a:miter lim="800000"/>
            <a:headEnd/>
            <a:tailEnd/>
          </a:ln>
        </p:spPr>
        <p:txBody>
          <a:bodyPr>
            <a:spAutoFit/>
          </a:bodyPr>
          <a:lstStyle/>
          <a:p>
            <a:pPr marL="265113" indent="-265113">
              <a:buClr>
                <a:srgbClr val="C00000"/>
              </a:buClr>
              <a:buFont typeface="Wingdings" pitchFamily="2" charset="2"/>
              <a:buChar char="§"/>
            </a:pPr>
            <a:r>
              <a:rPr lang="en-NZ" sz="2400">
                <a:latin typeface="Calibri" pitchFamily="34" charset="0"/>
              </a:rPr>
              <a:t>Some libraries are beginning to loan cheap tablet PCs</a:t>
            </a:r>
          </a:p>
          <a:p>
            <a:pPr marL="265113" indent="-265113">
              <a:buClr>
                <a:srgbClr val="C00000"/>
              </a:buClr>
            </a:pPr>
            <a:endParaRPr lang="en-NZ">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NZ" smtClean="0"/>
          </a:p>
        </p:txBody>
      </p:sp>
      <p:sp>
        <p:nvSpPr>
          <p:cNvPr id="43010" name="Content Placeholder 2"/>
          <p:cNvSpPr>
            <a:spLocks noGrp="1"/>
          </p:cNvSpPr>
          <p:nvPr>
            <p:ph idx="1"/>
          </p:nvPr>
        </p:nvSpPr>
        <p:spPr/>
        <p:txBody>
          <a:bodyPr/>
          <a:lstStyle/>
          <a:p>
            <a:endParaRPr lang="en-NZ" smtClean="0"/>
          </a:p>
        </p:txBody>
      </p:sp>
      <p:pic>
        <p:nvPicPr>
          <p:cNvPr id="43011" name="Picture 3"/>
          <p:cNvPicPr>
            <a:picLocks noChangeAspect="1" noChangeArrowheads="1"/>
          </p:cNvPicPr>
          <p:nvPr/>
        </p:nvPicPr>
        <p:blipFill>
          <a:blip r:embed="rId3"/>
          <a:srcRect/>
          <a:stretch>
            <a:fillRect/>
          </a:stretch>
        </p:blipFill>
        <p:spPr bwMode="auto">
          <a:xfrm>
            <a:off x="0" y="0"/>
            <a:ext cx="12198350" cy="6858000"/>
          </a:xfrm>
          <a:prstGeom prst="rect">
            <a:avLst/>
          </a:prstGeom>
          <a:noFill/>
          <a:ln w="9525">
            <a:noFill/>
            <a:miter lim="800000"/>
            <a:headEnd/>
            <a:tailEnd/>
          </a:ln>
        </p:spPr>
      </p:pic>
      <p:sp>
        <p:nvSpPr>
          <p:cNvPr id="6" name="Rectangle 5"/>
          <p:cNvSpPr/>
          <p:nvPr/>
        </p:nvSpPr>
        <p:spPr>
          <a:xfrm>
            <a:off x="1908175" y="1341438"/>
            <a:ext cx="7812088" cy="4524375"/>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NZ" sz="4800" i="1" dirty="0">
                <a:latin typeface="+mn-lt"/>
                <a:cs typeface="+mn-cs"/>
              </a:rPr>
              <a:t>"The new computer system is excellent!! Really powerful searching tools. Great to have access to full text news articles, especially from overseas..."</a:t>
            </a:r>
            <a:endParaRPr lang="en-NZ" sz="4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endParaRPr lang="en-NZ" smtClean="0"/>
          </a:p>
        </p:txBody>
      </p:sp>
      <p:sp>
        <p:nvSpPr>
          <p:cNvPr id="45058" name="Content Placeholder 2"/>
          <p:cNvSpPr>
            <a:spLocks noGrp="1"/>
          </p:cNvSpPr>
          <p:nvPr>
            <p:ph idx="1"/>
          </p:nvPr>
        </p:nvSpPr>
        <p:spPr/>
        <p:txBody>
          <a:bodyPr/>
          <a:lstStyle/>
          <a:p>
            <a:endParaRPr lang="en-NZ" smtClean="0"/>
          </a:p>
        </p:txBody>
      </p:sp>
      <p:pic>
        <p:nvPicPr>
          <p:cNvPr id="45059" name="Picture 3"/>
          <p:cNvPicPr>
            <a:picLocks noChangeAspect="1" noChangeArrowheads="1"/>
          </p:cNvPicPr>
          <p:nvPr/>
        </p:nvPicPr>
        <p:blipFill>
          <a:blip r:embed="rId3"/>
          <a:srcRect/>
          <a:stretch>
            <a:fillRect/>
          </a:stretch>
        </p:blipFill>
        <p:spPr bwMode="auto">
          <a:xfrm>
            <a:off x="-1933575" y="-22860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Hjorring library 1.jpg"/>
          <p:cNvPicPr>
            <a:picLocks noChangeAspect="1"/>
          </p:cNvPicPr>
          <p:nvPr/>
        </p:nvPicPr>
        <p:blipFill>
          <a:blip r:embed="rId3"/>
          <a:srcRect/>
          <a:stretch>
            <a:fillRect/>
          </a:stretch>
        </p:blipFill>
        <p:spPr bwMode="auto">
          <a:xfrm>
            <a:off x="0" y="2028825"/>
            <a:ext cx="2713038" cy="4829175"/>
          </a:xfrm>
          <a:prstGeom prst="rect">
            <a:avLst/>
          </a:prstGeom>
          <a:noFill/>
          <a:ln w="9525">
            <a:noFill/>
            <a:miter lim="800000"/>
            <a:headEnd/>
            <a:tailEnd/>
          </a:ln>
        </p:spPr>
      </p:pic>
      <p:pic>
        <p:nvPicPr>
          <p:cNvPr id="47106" name="Picture 6" descr="teen spaces.jpg"/>
          <p:cNvPicPr>
            <a:picLocks noChangeAspect="1"/>
          </p:cNvPicPr>
          <p:nvPr/>
        </p:nvPicPr>
        <p:blipFill>
          <a:blip r:embed="rId4"/>
          <a:srcRect/>
          <a:stretch>
            <a:fillRect/>
          </a:stretch>
        </p:blipFill>
        <p:spPr bwMode="auto">
          <a:xfrm>
            <a:off x="2670175" y="2543175"/>
            <a:ext cx="6473825" cy="4314825"/>
          </a:xfrm>
          <a:prstGeom prst="rect">
            <a:avLst/>
          </a:prstGeom>
          <a:noFill/>
          <a:ln w="9525">
            <a:noFill/>
            <a:miter lim="800000"/>
            <a:headEnd/>
            <a:tailEnd/>
          </a:ln>
        </p:spPr>
      </p:pic>
      <p:sp>
        <p:nvSpPr>
          <p:cNvPr id="47107" name="Title 1"/>
          <p:cNvSpPr>
            <a:spLocks noGrp="1"/>
          </p:cNvSpPr>
          <p:nvPr>
            <p:ph type="title"/>
          </p:nvPr>
        </p:nvSpPr>
        <p:spPr/>
        <p:txBody>
          <a:bodyPr/>
          <a:lstStyle/>
          <a:p>
            <a:endParaRPr lang="en-NZ" smtClean="0"/>
          </a:p>
        </p:txBody>
      </p:sp>
      <p:pic>
        <p:nvPicPr>
          <p:cNvPr id="47108" name="Content Placeholder 4" descr="Hjorring library 2.jpg"/>
          <p:cNvPicPr>
            <a:picLocks noGrp="1" noChangeAspect="1"/>
          </p:cNvPicPr>
          <p:nvPr>
            <p:ph idx="1"/>
          </p:nvPr>
        </p:nvPicPr>
        <p:blipFill>
          <a:blip r:embed="rId5"/>
          <a:srcRect/>
          <a:stretch>
            <a:fillRect/>
          </a:stretch>
        </p:blipFill>
        <p:spPr>
          <a:xfrm>
            <a:off x="4284663" y="0"/>
            <a:ext cx="4859337" cy="3286125"/>
          </a:xfrm>
        </p:spPr>
      </p:pic>
      <p:pic>
        <p:nvPicPr>
          <p:cNvPr id="47109" name="Picture 3" descr="Cafe in Upper Riccarton.jpg"/>
          <p:cNvPicPr>
            <a:picLocks noChangeAspect="1"/>
          </p:cNvPicPr>
          <p:nvPr/>
        </p:nvPicPr>
        <p:blipFill>
          <a:blip r:embed="rId6"/>
          <a:srcRect/>
          <a:stretch>
            <a:fillRect/>
          </a:stretch>
        </p:blipFill>
        <p:spPr bwMode="auto">
          <a:xfrm>
            <a:off x="0" y="0"/>
            <a:ext cx="4379913" cy="3284538"/>
          </a:xfrm>
          <a:prstGeom prst="rect">
            <a:avLst/>
          </a:prstGeom>
          <a:noFill/>
          <a:ln w="9525">
            <a:noFill/>
            <a:miter lim="800000"/>
            <a:headEnd/>
            <a:tailEnd/>
          </a:ln>
        </p:spPr>
      </p:pic>
      <p:pic>
        <p:nvPicPr>
          <p:cNvPr id="47110" name="Picture 7" descr="squab in library.jpg"/>
          <p:cNvPicPr>
            <a:picLocks noChangeAspect="1"/>
          </p:cNvPicPr>
          <p:nvPr/>
        </p:nvPicPr>
        <p:blipFill>
          <a:blip r:embed="rId7"/>
          <a:srcRect/>
          <a:stretch>
            <a:fillRect/>
          </a:stretch>
        </p:blipFill>
        <p:spPr bwMode="auto">
          <a:xfrm>
            <a:off x="3492500" y="2708275"/>
            <a:ext cx="2519363" cy="1712913"/>
          </a:xfrm>
          <a:prstGeom prst="rect">
            <a:avLst/>
          </a:prstGeom>
          <a:noFill/>
          <a:ln w="9525">
            <a:noFill/>
            <a:miter lim="800000"/>
            <a:headEnd/>
            <a:tailEnd/>
          </a:ln>
        </p:spPr>
      </p:pic>
      <p:sp>
        <p:nvSpPr>
          <p:cNvPr id="47111" name="TextBox 8"/>
          <p:cNvSpPr txBox="1">
            <a:spLocks noChangeArrowheads="1"/>
          </p:cNvSpPr>
          <p:nvPr/>
        </p:nvSpPr>
        <p:spPr bwMode="auto">
          <a:xfrm>
            <a:off x="1835150" y="0"/>
            <a:ext cx="2449513" cy="369888"/>
          </a:xfrm>
          <a:prstGeom prst="rect">
            <a:avLst/>
          </a:prstGeom>
          <a:solidFill>
            <a:srgbClr val="002060"/>
          </a:solidFill>
          <a:ln w="9525">
            <a:noFill/>
            <a:miter lim="800000"/>
            <a:headEnd/>
            <a:tailEnd/>
          </a:ln>
        </p:spPr>
        <p:txBody>
          <a:bodyPr>
            <a:spAutoFit/>
          </a:bodyPr>
          <a:lstStyle/>
          <a:p>
            <a:r>
              <a:rPr lang="en-NZ">
                <a:solidFill>
                  <a:schemeClr val="bg1"/>
                </a:solidFill>
                <a:latin typeface="Calibri" pitchFamily="34" charset="0"/>
              </a:rPr>
              <a:t>Cafe</a:t>
            </a:r>
          </a:p>
        </p:txBody>
      </p:sp>
      <p:sp>
        <p:nvSpPr>
          <p:cNvPr id="47112" name="TextBox 9"/>
          <p:cNvSpPr txBox="1">
            <a:spLocks noChangeArrowheads="1"/>
          </p:cNvSpPr>
          <p:nvPr/>
        </p:nvSpPr>
        <p:spPr bwMode="auto">
          <a:xfrm>
            <a:off x="6732588" y="5805488"/>
            <a:ext cx="2411412" cy="338137"/>
          </a:xfrm>
          <a:prstGeom prst="rect">
            <a:avLst/>
          </a:prstGeom>
          <a:noFill/>
          <a:ln w="9525">
            <a:noFill/>
            <a:miter lim="800000"/>
            <a:headEnd/>
            <a:tailEnd/>
          </a:ln>
        </p:spPr>
        <p:txBody>
          <a:bodyPr>
            <a:spAutoFit/>
          </a:bodyPr>
          <a:lstStyle/>
          <a:p>
            <a:r>
              <a:rPr lang="en-NZ" sz="1600">
                <a:latin typeface="Calibri" pitchFamily="34" charset="0"/>
              </a:rPr>
              <a:t>Seinojoki Library Finland</a:t>
            </a:r>
          </a:p>
        </p:txBody>
      </p:sp>
      <p:sp>
        <p:nvSpPr>
          <p:cNvPr id="47113" name="TextBox 10"/>
          <p:cNvSpPr txBox="1">
            <a:spLocks noChangeArrowheads="1"/>
          </p:cNvSpPr>
          <p:nvPr/>
        </p:nvSpPr>
        <p:spPr bwMode="auto">
          <a:xfrm>
            <a:off x="6372225" y="3429000"/>
            <a:ext cx="2411413" cy="338138"/>
          </a:xfrm>
          <a:prstGeom prst="rect">
            <a:avLst/>
          </a:prstGeom>
          <a:noFill/>
          <a:ln w="9525">
            <a:noFill/>
            <a:miter lim="800000"/>
            <a:headEnd/>
            <a:tailEnd/>
          </a:ln>
        </p:spPr>
        <p:txBody>
          <a:bodyPr>
            <a:spAutoFit/>
          </a:bodyPr>
          <a:lstStyle/>
          <a:p>
            <a:r>
              <a:rPr lang="en-NZ" sz="1600">
                <a:latin typeface="Calibri" pitchFamily="34" charset="0"/>
              </a:rPr>
              <a:t>Hjørring Library Denmark</a:t>
            </a:r>
          </a:p>
        </p:txBody>
      </p:sp>
      <p:sp>
        <p:nvSpPr>
          <p:cNvPr id="47114" name="TextBox 11"/>
          <p:cNvSpPr txBox="1">
            <a:spLocks noChangeArrowheads="1"/>
          </p:cNvSpPr>
          <p:nvPr/>
        </p:nvSpPr>
        <p:spPr bwMode="auto">
          <a:xfrm>
            <a:off x="0" y="3357563"/>
            <a:ext cx="1800225" cy="368300"/>
          </a:xfrm>
          <a:prstGeom prst="rect">
            <a:avLst/>
          </a:prstGeom>
          <a:noFill/>
          <a:ln w="9525">
            <a:noFill/>
            <a:miter lim="800000"/>
            <a:headEnd/>
            <a:tailEnd/>
          </a:ln>
        </p:spPr>
        <p:txBody>
          <a:bodyPr>
            <a:spAutoFit/>
          </a:bodyPr>
          <a:lstStyle/>
          <a:p>
            <a:r>
              <a:rPr lang="en-NZ" b="1">
                <a:latin typeface="Calibri" pitchFamily="34" charset="0"/>
              </a:rPr>
              <a:t>Children’s slide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NZ" smtClean="0"/>
          </a:p>
        </p:txBody>
      </p:sp>
      <p:pic>
        <p:nvPicPr>
          <p:cNvPr id="49155" name="Content Placeholder 3" descr="maker space.jpg"/>
          <p:cNvPicPr>
            <a:picLocks noGrp="1" noChangeAspect="1"/>
          </p:cNvPicPr>
          <p:nvPr>
            <p:ph idx="1"/>
          </p:nvPr>
        </p:nvPicPr>
        <p:blipFill>
          <a:blip r:embed="rId4"/>
          <a:srcRect/>
          <a:stretch>
            <a:fillRect/>
          </a:stretch>
        </p:blipFill>
        <p:spPr>
          <a:xfrm>
            <a:off x="1258888" y="0"/>
            <a:ext cx="7010400" cy="6858000"/>
          </a:xfrm>
        </p:spPr>
      </p:pic>
      <p:sp>
        <p:nvSpPr>
          <p:cNvPr id="5" name="TextBox 4"/>
          <p:cNvSpPr txBox="1"/>
          <p:nvPr/>
        </p:nvSpPr>
        <p:spPr>
          <a:xfrm>
            <a:off x="0" y="1196752"/>
            <a:ext cx="1292662" cy="2808312"/>
          </a:xfrm>
          <a:prstGeom prst="rect">
            <a:avLst/>
          </a:prstGeom>
          <a:noFill/>
        </p:spPr>
        <p:txBody>
          <a:bodyPr vert="vert270">
            <a:spAutoFit/>
          </a:bodyPr>
          <a:lstStyle/>
          <a:p>
            <a:pPr fontAlgn="auto">
              <a:spcBef>
                <a:spcPts val="0"/>
              </a:spcBef>
              <a:spcAft>
                <a:spcPts val="0"/>
              </a:spcAft>
              <a:defRPr/>
            </a:pPr>
            <a:r>
              <a:rPr lang="en-NZ" sz="7200" dirty="0">
                <a:latin typeface="+mn-lt"/>
                <a:cs typeface="+mn-cs"/>
              </a:rPr>
              <a:t>Maker</a:t>
            </a:r>
            <a:endParaRPr lang="en-NZ" sz="7200" dirty="0">
              <a:latin typeface="+mn-lt"/>
              <a:cs typeface="+mn-cs"/>
            </a:endParaRPr>
          </a:p>
        </p:txBody>
      </p:sp>
      <p:sp>
        <p:nvSpPr>
          <p:cNvPr id="7" name="TextBox 6"/>
          <p:cNvSpPr txBox="1"/>
          <p:nvPr/>
        </p:nvSpPr>
        <p:spPr>
          <a:xfrm>
            <a:off x="7851775" y="1557338"/>
            <a:ext cx="1292225" cy="3887787"/>
          </a:xfrm>
          <a:prstGeom prst="rect">
            <a:avLst/>
          </a:prstGeom>
          <a:noFill/>
        </p:spPr>
        <p:txBody>
          <a:bodyPr vert="vert">
            <a:spAutoFit/>
          </a:bodyPr>
          <a:lstStyle/>
          <a:p>
            <a:pPr fontAlgn="auto">
              <a:spcBef>
                <a:spcPts val="0"/>
              </a:spcBef>
              <a:spcAft>
                <a:spcPts val="0"/>
              </a:spcAft>
              <a:defRPr/>
            </a:pPr>
            <a:r>
              <a:rPr lang="en-NZ" sz="7200" dirty="0">
                <a:latin typeface="+mn-lt"/>
                <a:cs typeface="+mn-cs"/>
              </a:rPr>
              <a:t>Space</a:t>
            </a:r>
            <a:endParaRPr lang="en-NZ" sz="72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0" y="0"/>
            <a:ext cx="9150350" cy="6858000"/>
          </a:xfrm>
          <a:prstGeom prst="rect">
            <a:avLst/>
          </a:prstGeom>
          <a:noFill/>
          <a:ln w="9525">
            <a:noFill/>
            <a:miter lim="800000"/>
            <a:headEnd/>
            <a:tailEnd/>
          </a:ln>
        </p:spPr>
      </p:pic>
      <p:pic>
        <p:nvPicPr>
          <p:cNvPr id="4" name="Picture 3" descr="School students Upper Ricc.jpg"/>
          <p:cNvPicPr>
            <a:picLocks noChangeAspect="1"/>
          </p:cNvPicPr>
          <p:nvPr/>
        </p:nvPicPr>
        <p:blipFill>
          <a:blip r:embed="rId4"/>
          <a:srcRect/>
          <a:stretch>
            <a:fillRect/>
          </a:stretch>
        </p:blipFill>
        <p:spPr bwMode="auto">
          <a:xfrm>
            <a:off x="0" y="3357563"/>
            <a:ext cx="4667250" cy="3500437"/>
          </a:xfrm>
          <a:prstGeom prst="rect">
            <a:avLst/>
          </a:prstGeom>
          <a:noFill/>
          <a:ln w="9525">
            <a:noFill/>
            <a:miter lim="800000"/>
            <a:headEnd/>
            <a:tailEnd/>
          </a:ln>
        </p:spPr>
      </p:pic>
      <p:pic>
        <p:nvPicPr>
          <p:cNvPr id="9" name="Picture 8" descr="Te Matariki.jpg"/>
          <p:cNvPicPr>
            <a:picLocks noChangeAspect="1"/>
          </p:cNvPicPr>
          <p:nvPr/>
        </p:nvPicPr>
        <p:blipFill>
          <a:blip r:embed="rId5"/>
          <a:srcRect/>
          <a:stretch>
            <a:fillRect/>
          </a:stretch>
        </p:blipFill>
        <p:spPr bwMode="auto">
          <a:xfrm>
            <a:off x="5600700" y="-315913"/>
            <a:ext cx="3543300" cy="4725988"/>
          </a:xfrm>
          <a:prstGeom prst="rect">
            <a:avLst/>
          </a:prstGeom>
          <a:noFill/>
          <a:ln w="9525">
            <a:noFill/>
            <a:miter lim="800000"/>
            <a:headEnd/>
            <a:tailEnd/>
          </a:ln>
        </p:spPr>
      </p:pic>
      <p:pic>
        <p:nvPicPr>
          <p:cNvPr id="7" name="Picture 6" descr="Eastage library.jpg"/>
          <p:cNvPicPr>
            <a:picLocks noChangeAspect="1"/>
          </p:cNvPicPr>
          <p:nvPr/>
        </p:nvPicPr>
        <p:blipFill>
          <a:blip r:embed="rId6"/>
          <a:srcRect/>
          <a:stretch>
            <a:fillRect/>
          </a:stretch>
        </p:blipFill>
        <p:spPr bwMode="auto">
          <a:xfrm>
            <a:off x="4572000" y="3429000"/>
            <a:ext cx="4572000" cy="3429000"/>
          </a:xfrm>
          <a:prstGeom prst="rect">
            <a:avLst/>
          </a:prstGeom>
          <a:noFill/>
          <a:ln w="9525">
            <a:noFill/>
            <a:miter lim="800000"/>
            <a:headEnd/>
            <a:tailEnd/>
          </a:ln>
        </p:spPr>
      </p:pic>
      <p:pic>
        <p:nvPicPr>
          <p:cNvPr id="8" name="Picture 7" descr="Kaiapoi Library.jpg"/>
          <p:cNvPicPr>
            <a:picLocks noChangeAspect="1"/>
          </p:cNvPicPr>
          <p:nvPr/>
        </p:nvPicPr>
        <p:blipFill>
          <a:blip r:embed="rId7"/>
          <a:srcRect/>
          <a:stretch>
            <a:fillRect/>
          </a:stretch>
        </p:blipFill>
        <p:spPr bwMode="auto">
          <a:xfrm>
            <a:off x="-323850" y="0"/>
            <a:ext cx="6045200" cy="3429000"/>
          </a:xfrm>
          <a:prstGeom prst="rect">
            <a:avLst/>
          </a:prstGeom>
          <a:noFill/>
          <a:ln w="9525">
            <a:noFill/>
            <a:miter lim="800000"/>
            <a:headEnd/>
            <a:tailEnd/>
          </a:ln>
        </p:spPr>
      </p:pic>
      <p:sp>
        <p:nvSpPr>
          <p:cNvPr id="6" name="TextBox 5"/>
          <p:cNvSpPr txBox="1">
            <a:spLocks noChangeArrowheads="1"/>
          </p:cNvSpPr>
          <p:nvPr/>
        </p:nvSpPr>
        <p:spPr bwMode="auto">
          <a:xfrm>
            <a:off x="0" y="3429000"/>
            <a:ext cx="4572000" cy="369888"/>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School/community library</a:t>
            </a:r>
          </a:p>
        </p:txBody>
      </p:sp>
      <p:sp>
        <p:nvSpPr>
          <p:cNvPr id="10" name="TextBox 9"/>
          <p:cNvSpPr txBox="1">
            <a:spLocks noChangeArrowheads="1"/>
          </p:cNvSpPr>
          <p:nvPr/>
        </p:nvSpPr>
        <p:spPr bwMode="auto">
          <a:xfrm>
            <a:off x="395288" y="260350"/>
            <a:ext cx="3600450" cy="369888"/>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Library, Museum and Service Centre</a:t>
            </a:r>
          </a:p>
        </p:txBody>
      </p:sp>
      <p:sp>
        <p:nvSpPr>
          <p:cNvPr id="11" name="TextBox 10"/>
          <p:cNvSpPr txBox="1">
            <a:spLocks noChangeArrowheads="1"/>
          </p:cNvSpPr>
          <p:nvPr/>
        </p:nvSpPr>
        <p:spPr bwMode="auto">
          <a:xfrm>
            <a:off x="5364163" y="6165850"/>
            <a:ext cx="3168650" cy="368300"/>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Eastgate Library in a mall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Wellington bike.jpg"/>
          <p:cNvPicPr>
            <a:picLocks noChangeAspect="1"/>
          </p:cNvPicPr>
          <p:nvPr/>
        </p:nvPicPr>
        <p:blipFill>
          <a:blip r:embed="rId3"/>
          <a:srcRect/>
          <a:stretch>
            <a:fillRect/>
          </a:stretch>
        </p:blipFill>
        <p:spPr bwMode="auto">
          <a:xfrm>
            <a:off x="250825" y="260350"/>
            <a:ext cx="3636963" cy="3636963"/>
          </a:xfrm>
          <a:prstGeom prst="rect">
            <a:avLst/>
          </a:prstGeom>
          <a:noFill/>
          <a:ln w="9525">
            <a:noFill/>
            <a:miter lim="800000"/>
            <a:headEnd/>
            <a:tailEnd/>
          </a:ln>
        </p:spPr>
      </p:pic>
      <p:pic>
        <p:nvPicPr>
          <p:cNvPr id="53250" name="Picture 5" descr="Library life and on tour 1.jpg"/>
          <p:cNvPicPr>
            <a:picLocks noChangeAspect="1"/>
          </p:cNvPicPr>
          <p:nvPr/>
        </p:nvPicPr>
        <p:blipFill>
          <a:blip r:embed="rId4"/>
          <a:srcRect/>
          <a:stretch>
            <a:fillRect/>
          </a:stretch>
        </p:blipFill>
        <p:spPr bwMode="auto">
          <a:xfrm>
            <a:off x="3635375" y="1125538"/>
            <a:ext cx="4381500" cy="3382962"/>
          </a:xfrm>
          <a:prstGeom prst="rect">
            <a:avLst/>
          </a:prstGeom>
          <a:noFill/>
          <a:ln w="9525">
            <a:noFill/>
            <a:miter lim="800000"/>
            <a:headEnd/>
            <a:tailEnd/>
          </a:ln>
        </p:spPr>
      </p:pic>
      <p:pic>
        <p:nvPicPr>
          <p:cNvPr id="53251" name="Picture 4" descr="little free library1.jpg"/>
          <p:cNvPicPr>
            <a:picLocks noChangeAspect="1"/>
          </p:cNvPicPr>
          <p:nvPr/>
        </p:nvPicPr>
        <p:blipFill>
          <a:blip r:embed="rId5"/>
          <a:srcRect/>
          <a:stretch>
            <a:fillRect/>
          </a:stretch>
        </p:blipFill>
        <p:spPr bwMode="auto">
          <a:xfrm>
            <a:off x="395288" y="4076700"/>
            <a:ext cx="4110037" cy="2520950"/>
          </a:xfrm>
          <a:prstGeom prst="rect">
            <a:avLst/>
          </a:prstGeom>
          <a:noFill/>
          <a:ln w="9525">
            <a:noFill/>
            <a:miter lim="800000"/>
            <a:headEnd/>
            <a:tailEnd/>
          </a:ln>
        </p:spPr>
      </p:pic>
      <p:sp>
        <p:nvSpPr>
          <p:cNvPr id="53252" name="TextBox 6"/>
          <p:cNvSpPr txBox="1">
            <a:spLocks noChangeArrowheads="1"/>
          </p:cNvSpPr>
          <p:nvPr/>
        </p:nvSpPr>
        <p:spPr bwMode="auto">
          <a:xfrm>
            <a:off x="4140200" y="260350"/>
            <a:ext cx="4535488" cy="831850"/>
          </a:xfrm>
          <a:prstGeom prst="rect">
            <a:avLst/>
          </a:prstGeom>
          <a:noFill/>
          <a:ln w="9525">
            <a:noFill/>
            <a:miter lim="800000"/>
            <a:headEnd/>
            <a:tailEnd/>
          </a:ln>
        </p:spPr>
        <p:txBody>
          <a:bodyPr>
            <a:spAutoFit/>
          </a:bodyPr>
          <a:lstStyle/>
          <a:p>
            <a:r>
              <a:rPr lang="en-NZ" sz="2400">
                <a:solidFill>
                  <a:srgbClr val="C00000"/>
                </a:solidFill>
                <a:latin typeface="Calibri" pitchFamily="34" charset="0"/>
              </a:rPr>
              <a:t>Finding innovative ways to take library to the community</a:t>
            </a:r>
          </a:p>
        </p:txBody>
      </p:sp>
      <p:sp>
        <p:nvSpPr>
          <p:cNvPr id="53253" name="TextBox 7"/>
          <p:cNvSpPr txBox="1">
            <a:spLocks noChangeArrowheads="1"/>
          </p:cNvSpPr>
          <p:nvPr/>
        </p:nvSpPr>
        <p:spPr bwMode="auto">
          <a:xfrm>
            <a:off x="468313" y="549275"/>
            <a:ext cx="2447925" cy="368300"/>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Library bike, Wellington</a:t>
            </a:r>
          </a:p>
        </p:txBody>
      </p:sp>
      <p:sp>
        <p:nvSpPr>
          <p:cNvPr id="53254" name="TextBox 9"/>
          <p:cNvSpPr txBox="1">
            <a:spLocks noChangeArrowheads="1"/>
          </p:cNvSpPr>
          <p:nvPr/>
        </p:nvSpPr>
        <p:spPr bwMode="auto">
          <a:xfrm>
            <a:off x="5435600" y="3644900"/>
            <a:ext cx="2449513" cy="369888"/>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Digi-van, Fraser Canada</a:t>
            </a:r>
          </a:p>
        </p:txBody>
      </p:sp>
      <p:sp>
        <p:nvSpPr>
          <p:cNvPr id="53255" name="TextBox 10"/>
          <p:cNvSpPr txBox="1">
            <a:spLocks noChangeArrowheads="1"/>
          </p:cNvSpPr>
          <p:nvPr/>
        </p:nvSpPr>
        <p:spPr bwMode="auto">
          <a:xfrm>
            <a:off x="1979613" y="4292600"/>
            <a:ext cx="2087562" cy="646113"/>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Little Library – rural USA</a:t>
            </a:r>
          </a:p>
        </p:txBody>
      </p:sp>
      <p:pic>
        <p:nvPicPr>
          <p:cNvPr id="53256" name="Picture 11" descr="CCL mobile library.jpg"/>
          <p:cNvPicPr>
            <a:picLocks noChangeAspect="1"/>
          </p:cNvPicPr>
          <p:nvPr/>
        </p:nvPicPr>
        <p:blipFill>
          <a:blip r:embed="rId6"/>
          <a:srcRect/>
          <a:stretch>
            <a:fillRect/>
          </a:stretch>
        </p:blipFill>
        <p:spPr bwMode="auto">
          <a:xfrm>
            <a:off x="4859338" y="4797425"/>
            <a:ext cx="3802062" cy="1584325"/>
          </a:xfrm>
          <a:prstGeom prst="rect">
            <a:avLst/>
          </a:prstGeom>
          <a:noFill/>
          <a:ln w="9525">
            <a:noFill/>
            <a:miter lim="800000"/>
            <a:headEnd/>
            <a:tailEnd/>
          </a:ln>
        </p:spPr>
      </p:pic>
      <p:sp>
        <p:nvSpPr>
          <p:cNvPr id="53257" name="TextBox 12"/>
          <p:cNvSpPr txBox="1">
            <a:spLocks noChangeArrowheads="1"/>
          </p:cNvSpPr>
          <p:nvPr/>
        </p:nvSpPr>
        <p:spPr bwMode="auto">
          <a:xfrm>
            <a:off x="4572000" y="6308725"/>
            <a:ext cx="4572000" cy="369888"/>
          </a:xfrm>
          <a:prstGeom prst="rect">
            <a:avLst/>
          </a:prstGeom>
          <a:solidFill>
            <a:schemeClr val="tx1"/>
          </a:solidFill>
          <a:ln w="9525">
            <a:noFill/>
            <a:miter lim="800000"/>
            <a:headEnd/>
            <a:tailEnd/>
          </a:ln>
        </p:spPr>
        <p:txBody>
          <a:bodyPr>
            <a:spAutoFit/>
          </a:bodyPr>
          <a:lstStyle/>
          <a:p>
            <a:r>
              <a:rPr lang="en-NZ" b="1">
                <a:solidFill>
                  <a:schemeClr val="bg1"/>
                </a:solidFill>
                <a:latin typeface="Calibri" pitchFamily="34" charset="0"/>
              </a:rPr>
              <a:t>Mobile library with wifi hot-spot, Christchurch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NZ" smtClean="0"/>
          </a:p>
        </p:txBody>
      </p:sp>
      <p:pic>
        <p:nvPicPr>
          <p:cNvPr id="55298" name="Content Placeholder 3" descr="self-service-004.jpg"/>
          <p:cNvPicPr>
            <a:picLocks noGrp="1" noChangeAspect="1"/>
          </p:cNvPicPr>
          <p:nvPr>
            <p:ph idx="1"/>
          </p:nvPr>
        </p:nvPicPr>
        <p:blipFill>
          <a:blip r:embed="rId3"/>
          <a:srcRect/>
          <a:stretch>
            <a:fillRect/>
          </a:stretch>
        </p:blipFill>
        <p:spPr>
          <a:xfrm>
            <a:off x="0" y="0"/>
            <a:ext cx="6342063" cy="4525963"/>
          </a:xfrm>
        </p:spPr>
      </p:pic>
      <p:pic>
        <p:nvPicPr>
          <p:cNvPr id="55299" name="Picture 4" descr="Roving librarians.JPG"/>
          <p:cNvPicPr>
            <a:picLocks noChangeAspect="1"/>
          </p:cNvPicPr>
          <p:nvPr/>
        </p:nvPicPr>
        <p:blipFill>
          <a:blip r:embed="rId4"/>
          <a:srcRect/>
          <a:stretch>
            <a:fillRect/>
          </a:stretch>
        </p:blipFill>
        <p:spPr bwMode="auto">
          <a:xfrm>
            <a:off x="3835400" y="2924175"/>
            <a:ext cx="5308600" cy="4537075"/>
          </a:xfrm>
          <a:prstGeom prst="rect">
            <a:avLst/>
          </a:prstGeom>
          <a:noFill/>
          <a:ln w="9525">
            <a:noFill/>
            <a:miter lim="800000"/>
            <a:headEnd/>
            <a:tailEnd/>
          </a:ln>
        </p:spPr>
      </p:pic>
      <p:pic>
        <p:nvPicPr>
          <p:cNvPr id="55300" name="Picture 5" descr="rovingcart_dan.jpg"/>
          <p:cNvPicPr>
            <a:picLocks noChangeAspect="1"/>
          </p:cNvPicPr>
          <p:nvPr/>
        </p:nvPicPr>
        <p:blipFill>
          <a:blip r:embed="rId5"/>
          <a:srcRect/>
          <a:stretch>
            <a:fillRect/>
          </a:stretch>
        </p:blipFill>
        <p:spPr bwMode="auto">
          <a:xfrm>
            <a:off x="0" y="2492375"/>
            <a:ext cx="3779838" cy="4860925"/>
          </a:xfrm>
          <a:prstGeom prst="rect">
            <a:avLst/>
          </a:prstGeom>
          <a:noFill/>
          <a:ln w="9525">
            <a:noFill/>
            <a:miter lim="800000"/>
            <a:headEnd/>
            <a:tailEnd/>
          </a:ln>
        </p:spPr>
      </p:pic>
      <p:pic>
        <p:nvPicPr>
          <p:cNvPr id="55301" name="Picture 6" descr="children at checkout.jpg"/>
          <p:cNvPicPr>
            <a:picLocks noChangeAspect="1"/>
          </p:cNvPicPr>
          <p:nvPr/>
        </p:nvPicPr>
        <p:blipFill>
          <a:blip r:embed="rId6"/>
          <a:srcRect/>
          <a:stretch>
            <a:fillRect/>
          </a:stretch>
        </p:blipFill>
        <p:spPr bwMode="auto">
          <a:xfrm>
            <a:off x="6300788" y="0"/>
            <a:ext cx="2843212" cy="29606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5508625" y="274638"/>
            <a:ext cx="3178175" cy="1143000"/>
          </a:xfrm>
        </p:spPr>
        <p:txBody>
          <a:bodyPr/>
          <a:lstStyle/>
          <a:p>
            <a:r>
              <a:rPr lang="en-NZ" sz="2400" smtClean="0"/>
              <a:t>The Librarian of the future??</a:t>
            </a:r>
          </a:p>
        </p:txBody>
      </p:sp>
      <p:pic>
        <p:nvPicPr>
          <p:cNvPr id="57346" name="Content Placeholder 3" descr="curse of the librarians.jpg"/>
          <p:cNvPicPr>
            <a:picLocks noGrp="1" noChangeAspect="1"/>
          </p:cNvPicPr>
          <p:nvPr>
            <p:ph idx="1"/>
          </p:nvPr>
        </p:nvPicPr>
        <p:blipFill>
          <a:blip r:embed="rId3"/>
          <a:srcRect/>
          <a:stretch>
            <a:fillRect/>
          </a:stretch>
        </p:blipFill>
        <p:spPr>
          <a:xfrm>
            <a:off x="5219700" y="1635125"/>
            <a:ext cx="3924300" cy="5222875"/>
          </a:xfrm>
        </p:spPr>
      </p:pic>
      <p:pic>
        <p:nvPicPr>
          <p:cNvPr id="57347" name="Picture 5" descr="Male librarian.jpeg"/>
          <p:cNvPicPr>
            <a:picLocks noChangeAspect="1"/>
          </p:cNvPicPr>
          <p:nvPr/>
        </p:nvPicPr>
        <p:blipFill>
          <a:blip r:embed="rId4"/>
          <a:srcRect/>
          <a:stretch>
            <a:fillRect/>
          </a:stretch>
        </p:blipFill>
        <p:spPr bwMode="auto">
          <a:xfrm>
            <a:off x="0" y="0"/>
            <a:ext cx="5251450" cy="3500438"/>
          </a:xfrm>
          <a:prstGeom prst="rect">
            <a:avLst/>
          </a:prstGeom>
          <a:noFill/>
          <a:ln w="9525">
            <a:noFill/>
            <a:miter lim="800000"/>
            <a:headEnd/>
            <a:tailEnd/>
          </a:ln>
        </p:spPr>
      </p:pic>
      <p:pic>
        <p:nvPicPr>
          <p:cNvPr id="57348" name="Picture 4" descr="Daring librarian.jpg"/>
          <p:cNvPicPr>
            <a:picLocks noChangeAspect="1"/>
          </p:cNvPicPr>
          <p:nvPr/>
        </p:nvPicPr>
        <p:blipFill>
          <a:blip r:embed="rId5"/>
          <a:srcRect/>
          <a:stretch>
            <a:fillRect/>
          </a:stretch>
        </p:blipFill>
        <p:spPr bwMode="auto">
          <a:xfrm>
            <a:off x="0" y="3286125"/>
            <a:ext cx="6096000" cy="3571875"/>
          </a:xfrm>
          <a:prstGeom prst="rect">
            <a:avLst/>
          </a:prstGeom>
          <a:noFill/>
          <a:ln w="9525">
            <a:noFill/>
            <a:miter lim="800000"/>
            <a:headEnd/>
            <a:tailEnd/>
          </a:ln>
        </p:spPr>
      </p:pic>
      <p:sp>
        <p:nvSpPr>
          <p:cNvPr id="7" name="Rectangle 6"/>
          <p:cNvSpPr>
            <a:spLocks noChangeArrowheads="1"/>
          </p:cNvSpPr>
          <p:nvPr/>
        </p:nvSpPr>
        <p:spPr bwMode="auto">
          <a:xfrm>
            <a:off x="827088" y="1628775"/>
            <a:ext cx="7561262" cy="3046413"/>
          </a:xfrm>
          <a:prstGeom prst="rect">
            <a:avLst/>
          </a:prstGeom>
          <a:solidFill>
            <a:schemeClr val="tx1"/>
          </a:solidFill>
          <a:ln w="9525">
            <a:noFill/>
            <a:miter lim="800000"/>
            <a:headEnd/>
            <a:tailEnd/>
          </a:ln>
        </p:spPr>
        <p:txBody>
          <a:bodyPr>
            <a:spAutoFit/>
          </a:bodyPr>
          <a:lstStyle/>
          <a:p>
            <a:r>
              <a:rPr lang="en-NZ" sz="3200" b="1">
                <a:solidFill>
                  <a:schemeClr val="bg1"/>
                </a:solidFill>
                <a:latin typeface="Calibri" pitchFamily="34" charset="0"/>
              </a:rPr>
              <a:t>“The librarian isn't a clerk who happens to work in a library. A librarian is a data hound, a guide, a sherpa and a teacher. The librarian is the interface between reams of data and the untrained but motivated user.”  </a:t>
            </a:r>
            <a:r>
              <a:rPr lang="en-NZ" sz="3200" b="1" i="1">
                <a:solidFill>
                  <a:schemeClr val="bg1"/>
                </a:solidFill>
                <a:latin typeface="Calibri" pitchFamily="34" charset="0"/>
              </a:rPr>
              <a:t>Seth Godin</a:t>
            </a:r>
            <a:endParaRPr lang="en-NZ" sz="3200" b="1">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745432"/>
          <a:ext cx="91440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8313" y="333375"/>
            <a:ext cx="7920037" cy="830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txBody>
          <a:bodyPr>
            <a:spAutoFit/>
          </a:bodyPr>
          <a:lstStyle/>
          <a:p>
            <a:pPr algn="ctr" fontAlgn="auto">
              <a:spcBef>
                <a:spcPts val="0"/>
              </a:spcBef>
              <a:spcAft>
                <a:spcPts val="0"/>
              </a:spcAft>
              <a:defRPr/>
            </a:pPr>
            <a:r>
              <a:rPr lang="en-NZ" sz="4800" dirty="0">
                <a:latin typeface="+mn-lt"/>
                <a:cs typeface="+mn-cs"/>
              </a:rPr>
              <a:t>Shaping up the future</a:t>
            </a:r>
            <a:endParaRPr lang="en-NZ" sz="4800" dirty="0">
              <a:latin typeface="+mn-lt"/>
              <a:cs typeface="+mn-cs"/>
            </a:endParaRPr>
          </a:p>
        </p:txBody>
      </p:sp>
      <p:sp>
        <p:nvSpPr>
          <p:cNvPr id="6" name="Oval 5"/>
          <p:cNvSpPr/>
          <p:nvPr/>
        </p:nvSpPr>
        <p:spPr>
          <a:xfrm>
            <a:off x="2555875" y="3429000"/>
            <a:ext cx="3816350" cy="1871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59396" name="TextBox 6"/>
          <p:cNvSpPr txBox="1">
            <a:spLocks noChangeArrowheads="1"/>
          </p:cNvSpPr>
          <p:nvPr/>
        </p:nvSpPr>
        <p:spPr bwMode="auto">
          <a:xfrm>
            <a:off x="3563938" y="3716338"/>
            <a:ext cx="1944687" cy="1323975"/>
          </a:xfrm>
          <a:prstGeom prst="rect">
            <a:avLst/>
          </a:prstGeom>
          <a:noFill/>
          <a:ln w="9525">
            <a:noFill/>
            <a:miter lim="800000"/>
            <a:headEnd/>
            <a:tailEnd/>
          </a:ln>
        </p:spPr>
        <p:txBody>
          <a:bodyPr>
            <a:spAutoFit/>
          </a:bodyPr>
          <a:lstStyle/>
          <a:p>
            <a:r>
              <a:rPr lang="en-NZ" sz="4000" b="1">
                <a:solidFill>
                  <a:srgbClr val="FF0000"/>
                </a:solidFill>
                <a:latin typeface="Calibri" pitchFamily="34" charset="0"/>
              </a:rPr>
              <a:t>Future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world wide web.jpg"/>
          <p:cNvPicPr>
            <a:picLocks noChangeAspect="1"/>
          </p:cNvPicPr>
          <p:nvPr/>
        </p:nvPicPr>
        <p:blipFill>
          <a:blip r:embed="rId3"/>
          <a:srcRect/>
          <a:stretch>
            <a:fillRect/>
          </a:stretch>
        </p:blipFill>
        <p:spPr bwMode="auto">
          <a:xfrm>
            <a:off x="4787900" y="188913"/>
            <a:ext cx="4140200" cy="4151312"/>
          </a:xfrm>
          <a:prstGeom prst="rect">
            <a:avLst/>
          </a:prstGeom>
          <a:noFill/>
          <a:ln w="9525">
            <a:noFill/>
            <a:miter lim="800000"/>
            <a:headEnd/>
            <a:tailEnd/>
          </a:ln>
        </p:spPr>
      </p:pic>
      <p:sp>
        <p:nvSpPr>
          <p:cNvPr id="5" name="Right Triangle 4"/>
          <p:cNvSpPr/>
          <p:nvPr/>
        </p:nvSpPr>
        <p:spPr>
          <a:xfrm>
            <a:off x="0" y="0"/>
            <a:ext cx="8532813" cy="6858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pic>
        <p:nvPicPr>
          <p:cNvPr id="24579" name="Picture 6" descr="Gutenberg Press.png"/>
          <p:cNvPicPr>
            <a:picLocks noChangeAspect="1"/>
          </p:cNvPicPr>
          <p:nvPr/>
        </p:nvPicPr>
        <p:blipFill>
          <a:blip r:embed="rId4"/>
          <a:srcRect/>
          <a:stretch>
            <a:fillRect/>
          </a:stretch>
        </p:blipFill>
        <p:spPr bwMode="auto">
          <a:xfrm>
            <a:off x="179388" y="3133725"/>
            <a:ext cx="3600450" cy="3576638"/>
          </a:xfrm>
          <a:prstGeom prst="rect">
            <a:avLst/>
          </a:prstGeom>
          <a:noFill/>
          <a:ln w="9525">
            <a:noFill/>
            <a:miter lim="800000"/>
            <a:headEnd/>
            <a:tailEnd/>
          </a:ln>
        </p:spPr>
      </p:pic>
      <p:sp>
        <p:nvSpPr>
          <p:cNvPr id="10" name="Notched Right Arrow 9"/>
          <p:cNvSpPr/>
          <p:nvPr/>
        </p:nvSpPr>
        <p:spPr>
          <a:xfrm rot="20087030">
            <a:off x="3089275" y="3448050"/>
            <a:ext cx="2614613" cy="719138"/>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11" name="TextBox 10"/>
          <p:cNvSpPr txBox="1"/>
          <p:nvPr/>
        </p:nvSpPr>
        <p:spPr>
          <a:xfrm>
            <a:off x="1619250" y="404813"/>
            <a:ext cx="3097213" cy="646112"/>
          </a:xfrm>
          <a:prstGeom prst="rect">
            <a:avLst/>
          </a:prstGeom>
          <a:noFill/>
        </p:spPr>
        <p:txBody>
          <a:bodyPr>
            <a:spAutoFit/>
          </a:bodyPr>
          <a:lstStyle/>
          <a:p>
            <a:pPr fontAlgn="auto">
              <a:spcBef>
                <a:spcPts val="0"/>
              </a:spcBef>
              <a:spcAft>
                <a:spcPts val="0"/>
              </a:spcAft>
              <a:defRPr/>
            </a:pPr>
            <a:r>
              <a:rPr lang="en-NZ" sz="3600" dirty="0">
                <a:latin typeface="+mj-lt"/>
                <a:cs typeface="+mn-cs"/>
              </a:rPr>
              <a:t>Paradigm shift</a:t>
            </a:r>
            <a:endParaRPr lang="en-NZ" sz="3600" dirty="0">
              <a:latin typeface="+mj-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3" descr="Dilbert-comic-strip-Librarians-would-love-to-have-you-believe-that.gif"/>
          <p:cNvPicPr>
            <a:picLocks noGrp="1" noChangeAspect="1"/>
          </p:cNvPicPr>
          <p:nvPr>
            <p:ph idx="1"/>
          </p:nvPr>
        </p:nvPicPr>
        <p:blipFill>
          <a:blip r:embed="rId2"/>
          <a:srcRect/>
          <a:stretch>
            <a:fillRect/>
          </a:stretch>
        </p:blipFill>
        <p:spPr>
          <a:xfrm>
            <a:off x="0" y="1268413"/>
            <a:ext cx="9248775" cy="4105275"/>
          </a:xfrm>
        </p:spPr>
      </p:pic>
      <p:sp>
        <p:nvSpPr>
          <p:cNvPr id="61442" name="TextBox 4"/>
          <p:cNvSpPr txBox="1">
            <a:spLocks noChangeArrowheads="1"/>
          </p:cNvSpPr>
          <p:nvPr/>
        </p:nvSpPr>
        <p:spPr bwMode="auto">
          <a:xfrm>
            <a:off x="468313" y="6165850"/>
            <a:ext cx="3598862" cy="307975"/>
          </a:xfrm>
          <a:prstGeom prst="rect">
            <a:avLst/>
          </a:prstGeom>
          <a:noFill/>
          <a:ln w="9525">
            <a:noFill/>
            <a:miter lim="800000"/>
            <a:headEnd/>
            <a:tailEnd/>
          </a:ln>
        </p:spPr>
        <p:txBody>
          <a:bodyPr>
            <a:spAutoFit/>
          </a:bodyPr>
          <a:lstStyle/>
          <a:p>
            <a:r>
              <a:rPr lang="en-NZ" sz="1400">
                <a:latin typeface="Calibri" pitchFamily="34" charset="0"/>
              </a:rPr>
              <a:t>Acknowledgement:  Dilbert Cartoon</a:t>
            </a:r>
          </a:p>
        </p:txBody>
      </p:sp>
      <p:sp>
        <p:nvSpPr>
          <p:cNvPr id="61443" name="TextBox 5"/>
          <p:cNvSpPr txBox="1">
            <a:spLocks noChangeArrowheads="1"/>
          </p:cNvSpPr>
          <p:nvPr/>
        </p:nvSpPr>
        <p:spPr bwMode="auto">
          <a:xfrm>
            <a:off x="539750" y="260350"/>
            <a:ext cx="6553200" cy="923925"/>
          </a:xfrm>
          <a:prstGeom prst="rect">
            <a:avLst/>
          </a:prstGeom>
          <a:noFill/>
          <a:ln w="9525">
            <a:noFill/>
            <a:miter lim="800000"/>
            <a:headEnd/>
            <a:tailEnd/>
          </a:ln>
        </p:spPr>
        <p:txBody>
          <a:bodyPr>
            <a:spAutoFit/>
          </a:bodyPr>
          <a:lstStyle/>
          <a:p>
            <a:r>
              <a:rPr lang="en-NZ" sz="5400">
                <a:latin typeface="Calibri" pitchFamily="34" charset="0"/>
              </a:rPr>
              <a:t>And finally….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5796136" y="620688"/>
            <a:ext cx="3180522" cy="4608512"/>
          </a:xfrm>
          <a:prstGeom prst="rect">
            <a:avLst/>
          </a:prstGeom>
          <a:noFill/>
          <a:ln w="9525">
            <a:noFill/>
            <a:miter lim="800000"/>
            <a:headEnd/>
            <a:tailEnd/>
          </a:ln>
          <a:scene3d>
            <a:camera prst="orthographicFront">
              <a:rot lat="21304568" lon="1252223" rev="20997752"/>
            </a:camera>
            <a:lightRig rig="threePt" dir="t"/>
          </a:scene3d>
          <a:sp3d>
            <a:bevelT/>
          </a:sp3d>
        </p:spPr>
      </p:pic>
      <p:pic>
        <p:nvPicPr>
          <p:cNvPr id="1027" name="Picture 3"/>
          <p:cNvPicPr>
            <a:picLocks noChangeAspect="1" noChangeArrowheads="1"/>
          </p:cNvPicPr>
          <p:nvPr/>
        </p:nvPicPr>
        <p:blipFill>
          <a:blip r:embed="rId5" cstate="print"/>
          <a:srcRect/>
          <a:stretch>
            <a:fillRect/>
          </a:stretch>
        </p:blipFill>
        <p:spPr bwMode="auto">
          <a:xfrm>
            <a:off x="3059832" y="2060848"/>
            <a:ext cx="3153734" cy="4631605"/>
          </a:xfrm>
          <a:prstGeom prst="rect">
            <a:avLst/>
          </a:prstGeom>
          <a:noFill/>
          <a:ln w="9525">
            <a:noFill/>
            <a:miter lim="800000"/>
            <a:headEnd/>
            <a:tailEnd/>
          </a:ln>
          <a:scene3d>
            <a:camera prst="orthographicFront"/>
            <a:lightRig rig="threePt" dir="t"/>
          </a:scene3d>
          <a:sp3d>
            <a:bevelT/>
          </a:sp3d>
        </p:spPr>
      </p:pic>
      <p:pic>
        <p:nvPicPr>
          <p:cNvPr id="5" name="Picture 4" descr="Future of the public library.jpg"/>
          <p:cNvPicPr>
            <a:picLocks noChangeAspect="1"/>
          </p:cNvPicPr>
          <p:nvPr/>
        </p:nvPicPr>
        <p:blipFill>
          <a:blip r:embed="rId6" cstate="print"/>
          <a:stretch>
            <a:fillRect/>
          </a:stretch>
        </p:blipFill>
        <p:spPr>
          <a:xfrm>
            <a:off x="467544" y="764704"/>
            <a:ext cx="3240360" cy="4225431"/>
          </a:xfrm>
          <a:prstGeom prst="rect">
            <a:avLst/>
          </a:prstGeom>
          <a:scene3d>
            <a:camera prst="orthographicFront">
              <a:rot lat="882615" lon="119932" rev="795852"/>
            </a:camera>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8674" name="Picture 3" descr="telegraph_logo.jpg"/>
          <p:cNvPicPr>
            <a:picLocks noChangeAspect="1"/>
          </p:cNvPicPr>
          <p:nvPr/>
        </p:nvPicPr>
        <p:blipFill>
          <a:blip r:embed="rId3"/>
          <a:srcRect/>
          <a:stretch>
            <a:fillRect/>
          </a:stretch>
        </p:blipFill>
        <p:spPr bwMode="auto">
          <a:xfrm rot="-702251">
            <a:off x="-19050" y="398463"/>
            <a:ext cx="5197475" cy="1292225"/>
          </a:xfrm>
          <a:prstGeom prst="rect">
            <a:avLst/>
          </a:prstGeom>
          <a:noFill/>
          <a:ln w="9525">
            <a:noFill/>
            <a:miter lim="800000"/>
            <a:headEnd/>
            <a:tailEnd/>
          </a:ln>
        </p:spPr>
      </p:pic>
      <p:sp>
        <p:nvSpPr>
          <p:cNvPr id="28675" name="Rectangle 4"/>
          <p:cNvSpPr>
            <a:spLocks noChangeArrowheads="1"/>
          </p:cNvSpPr>
          <p:nvPr/>
        </p:nvSpPr>
        <p:spPr bwMode="auto">
          <a:xfrm rot="-717561">
            <a:off x="211138" y="1298575"/>
            <a:ext cx="7345362" cy="1076325"/>
          </a:xfrm>
          <a:prstGeom prst="rect">
            <a:avLst/>
          </a:prstGeom>
          <a:noFill/>
          <a:ln w="9525">
            <a:noFill/>
            <a:miter lim="800000"/>
            <a:headEnd/>
            <a:tailEnd/>
          </a:ln>
        </p:spPr>
        <p:txBody>
          <a:bodyPr>
            <a:spAutoFit/>
          </a:bodyPr>
          <a:lstStyle/>
          <a:p>
            <a:r>
              <a:rPr lang="en-NZ" sz="3200" b="1">
                <a:latin typeface="Calibri" pitchFamily="34" charset="0"/>
              </a:rPr>
              <a:t>Liberal whingers are wrong – we should shut our libraries </a:t>
            </a:r>
            <a:r>
              <a:rPr lang="en-NZ" sz="3200">
                <a:latin typeface="Calibri" pitchFamily="34" charset="0"/>
              </a:rPr>
              <a:t>- </a:t>
            </a:r>
            <a:r>
              <a:rPr lang="en-NZ" sz="2400">
                <a:latin typeface="Calibri" pitchFamily="34" charset="0"/>
              </a:rPr>
              <a:t>17 January 2014</a:t>
            </a:r>
          </a:p>
        </p:txBody>
      </p:sp>
      <p:sp>
        <p:nvSpPr>
          <p:cNvPr id="8" name="Rectangle 7"/>
          <p:cNvSpPr/>
          <p:nvPr/>
        </p:nvSpPr>
        <p:spPr>
          <a:xfrm rot="580524">
            <a:off x="2601913" y="3152775"/>
            <a:ext cx="6234112" cy="1077913"/>
          </a:xfrm>
          <a:prstGeom prst="rect">
            <a:avLst/>
          </a:prstGeom>
        </p:spPr>
        <p:txBody>
          <a:bodyPr>
            <a:spAutoFit/>
          </a:bodyPr>
          <a:lstStyle/>
          <a:p>
            <a:pPr fontAlgn="auto">
              <a:spcBef>
                <a:spcPts val="0"/>
              </a:spcBef>
              <a:spcAft>
                <a:spcPts val="0"/>
              </a:spcAft>
              <a:defRPr/>
            </a:pPr>
            <a:r>
              <a:rPr lang="en-NZ" sz="3200" b="1" dirty="0">
                <a:solidFill>
                  <a:schemeClr val="accent1">
                    <a:lumMod val="75000"/>
                  </a:schemeClr>
                </a:solidFill>
                <a:latin typeface="+mn-lt"/>
                <a:cs typeface="+mn-cs"/>
              </a:rPr>
              <a:t>The future of libraries – keeping the service alive -</a:t>
            </a:r>
            <a:r>
              <a:rPr lang="en-NZ" sz="2400" dirty="0">
                <a:solidFill>
                  <a:schemeClr val="accent1">
                    <a:lumMod val="75000"/>
                  </a:schemeClr>
                </a:solidFill>
                <a:latin typeface="+mn-lt"/>
                <a:cs typeface="+mn-cs"/>
              </a:rPr>
              <a:t>25 November 2013</a:t>
            </a:r>
          </a:p>
        </p:txBody>
      </p:sp>
      <p:pic>
        <p:nvPicPr>
          <p:cNvPr id="9" name="Picture 8" descr="huffpost_3line.png"/>
          <p:cNvPicPr>
            <a:picLocks noChangeAspect="1"/>
          </p:cNvPicPr>
          <p:nvPr/>
        </p:nvPicPr>
        <p:blipFill>
          <a:blip r:embed="rId4"/>
          <a:srcRect/>
          <a:stretch>
            <a:fillRect/>
          </a:stretch>
        </p:blipFill>
        <p:spPr bwMode="auto">
          <a:xfrm rot="-735295">
            <a:off x="-396875" y="4005263"/>
            <a:ext cx="5081588" cy="2538412"/>
          </a:xfrm>
          <a:prstGeom prst="rect">
            <a:avLst/>
          </a:prstGeom>
          <a:noFill/>
          <a:ln w="9525">
            <a:noFill/>
            <a:miter lim="800000"/>
            <a:headEnd/>
            <a:tailEnd/>
          </a:ln>
        </p:spPr>
      </p:pic>
      <p:sp>
        <p:nvSpPr>
          <p:cNvPr id="10" name="Rectangle 9"/>
          <p:cNvSpPr>
            <a:spLocks noChangeArrowheads="1"/>
          </p:cNvSpPr>
          <p:nvPr/>
        </p:nvSpPr>
        <p:spPr bwMode="auto">
          <a:xfrm rot="432532">
            <a:off x="3959225" y="5187950"/>
            <a:ext cx="5137150" cy="1076325"/>
          </a:xfrm>
          <a:prstGeom prst="rect">
            <a:avLst/>
          </a:prstGeom>
          <a:noFill/>
          <a:ln w="9525">
            <a:noFill/>
            <a:miter lim="800000"/>
            <a:headEnd/>
            <a:tailEnd/>
          </a:ln>
        </p:spPr>
        <p:txBody>
          <a:bodyPr>
            <a:spAutoFit/>
          </a:bodyPr>
          <a:lstStyle/>
          <a:p>
            <a:r>
              <a:rPr lang="en-NZ" sz="3200" b="1">
                <a:solidFill>
                  <a:srgbClr val="216468"/>
                </a:solidFill>
                <a:latin typeface="Calibri" pitchFamily="34" charset="0"/>
              </a:rPr>
              <a:t>The Future of Libraries in a Digital Culture – </a:t>
            </a:r>
            <a:r>
              <a:rPr lang="en-NZ" sz="2400">
                <a:solidFill>
                  <a:srgbClr val="216468"/>
                </a:solidFill>
                <a:latin typeface="Calibri" pitchFamily="34" charset="0"/>
              </a:rPr>
              <a:t>11 October 2012</a:t>
            </a:r>
          </a:p>
        </p:txBody>
      </p:sp>
      <p:pic>
        <p:nvPicPr>
          <p:cNvPr id="7" name="Picture 6" descr="The-Guardian-logo1.jpg"/>
          <p:cNvPicPr>
            <a:picLocks noChangeAspect="1"/>
          </p:cNvPicPr>
          <p:nvPr/>
        </p:nvPicPr>
        <p:blipFill>
          <a:blip r:embed="rId5"/>
          <a:srcRect/>
          <a:stretch>
            <a:fillRect/>
          </a:stretch>
        </p:blipFill>
        <p:spPr bwMode="auto">
          <a:xfrm rot="502072">
            <a:off x="4565650" y="2149475"/>
            <a:ext cx="4281488" cy="1208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4356100" y="2924175"/>
            <a:ext cx="4392613" cy="3744913"/>
          </a:xfrm>
          <a:prstGeom prst="ellipse">
            <a:avLst/>
          </a:prstGeom>
          <a:gradFill flip="none" rotWithShape="1">
            <a:gsLst>
              <a:gs pos="0">
                <a:srgbClr val="00B050"/>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23" name="Oval 22"/>
          <p:cNvSpPr/>
          <p:nvPr/>
        </p:nvSpPr>
        <p:spPr>
          <a:xfrm>
            <a:off x="611188" y="3186113"/>
            <a:ext cx="4392612" cy="3482975"/>
          </a:xfrm>
          <a:prstGeom prst="ellipse">
            <a:avLst/>
          </a:prstGeom>
          <a:gradFill flip="none" rotWithShape="1">
            <a:gsLst>
              <a:gs pos="0">
                <a:srgbClr val="FFC000"/>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22" name="Oval 21"/>
          <p:cNvSpPr/>
          <p:nvPr/>
        </p:nvSpPr>
        <p:spPr>
          <a:xfrm>
            <a:off x="4284663" y="260350"/>
            <a:ext cx="4464050" cy="3816350"/>
          </a:xfrm>
          <a:prstGeom prst="ellipse">
            <a:avLst/>
          </a:prstGeom>
          <a:gradFill flip="none" rotWithShape="1">
            <a:gsLst>
              <a:gs pos="0">
                <a:schemeClr val="accent2">
                  <a:lumMod val="75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20" name="Oval 19"/>
          <p:cNvSpPr/>
          <p:nvPr/>
        </p:nvSpPr>
        <p:spPr>
          <a:xfrm>
            <a:off x="611188" y="260350"/>
            <a:ext cx="4392612" cy="3673475"/>
          </a:xfrm>
          <a:prstGeom prst="ellipse">
            <a:avLst/>
          </a:prstGeom>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30725" name="TextBox 6"/>
          <p:cNvSpPr txBox="1">
            <a:spLocks noChangeArrowheads="1"/>
          </p:cNvSpPr>
          <p:nvPr/>
        </p:nvSpPr>
        <p:spPr bwMode="auto">
          <a:xfrm>
            <a:off x="5867400" y="260350"/>
            <a:ext cx="1296988" cy="369888"/>
          </a:xfrm>
          <a:prstGeom prst="rect">
            <a:avLst/>
          </a:prstGeom>
          <a:noFill/>
          <a:ln w="9525">
            <a:noFill/>
            <a:miter lim="800000"/>
            <a:headEnd/>
            <a:tailEnd/>
          </a:ln>
        </p:spPr>
        <p:txBody>
          <a:bodyPr>
            <a:spAutoFit/>
          </a:bodyPr>
          <a:lstStyle/>
          <a:p>
            <a:r>
              <a:rPr lang="en-NZ">
                <a:latin typeface="Calibri" pitchFamily="34" charset="0"/>
              </a:rPr>
              <a:t>Learning</a:t>
            </a:r>
          </a:p>
        </p:txBody>
      </p:sp>
      <p:sp>
        <p:nvSpPr>
          <p:cNvPr id="30726" name="TextBox 14"/>
          <p:cNvSpPr txBox="1">
            <a:spLocks noChangeArrowheads="1"/>
          </p:cNvSpPr>
          <p:nvPr/>
        </p:nvSpPr>
        <p:spPr bwMode="auto">
          <a:xfrm>
            <a:off x="2339975" y="260350"/>
            <a:ext cx="1871663" cy="369888"/>
          </a:xfrm>
          <a:prstGeom prst="rect">
            <a:avLst/>
          </a:prstGeom>
          <a:noFill/>
          <a:ln w="9525">
            <a:noFill/>
            <a:miter lim="800000"/>
            <a:headEnd/>
            <a:tailEnd/>
          </a:ln>
        </p:spPr>
        <p:txBody>
          <a:bodyPr>
            <a:spAutoFit/>
          </a:bodyPr>
          <a:lstStyle/>
          <a:p>
            <a:r>
              <a:rPr lang="en-NZ">
                <a:latin typeface="Calibri" pitchFamily="34" charset="0"/>
              </a:rPr>
              <a:t>Leisure</a:t>
            </a:r>
          </a:p>
        </p:txBody>
      </p:sp>
      <p:sp>
        <p:nvSpPr>
          <p:cNvPr id="16" name="TextBox 15"/>
          <p:cNvSpPr txBox="1"/>
          <p:nvPr/>
        </p:nvSpPr>
        <p:spPr>
          <a:xfrm>
            <a:off x="179512" y="836713"/>
            <a:ext cx="461665" cy="1440159"/>
          </a:xfrm>
          <a:prstGeom prst="rect">
            <a:avLst/>
          </a:prstGeom>
          <a:noFill/>
        </p:spPr>
        <p:txBody>
          <a:bodyPr vert="vert270">
            <a:spAutoFit/>
          </a:bodyPr>
          <a:lstStyle/>
          <a:p>
            <a:pPr fontAlgn="auto">
              <a:spcBef>
                <a:spcPts val="0"/>
              </a:spcBef>
              <a:spcAft>
                <a:spcPts val="0"/>
              </a:spcAft>
              <a:defRPr/>
            </a:pPr>
            <a:r>
              <a:rPr lang="en-NZ" dirty="0">
                <a:latin typeface="+mn-lt"/>
                <a:cs typeface="+mn-cs"/>
              </a:rPr>
              <a:t>Creative</a:t>
            </a:r>
            <a:endParaRPr lang="en-NZ" dirty="0">
              <a:latin typeface="+mn-lt"/>
              <a:cs typeface="+mn-cs"/>
            </a:endParaRPr>
          </a:p>
        </p:txBody>
      </p:sp>
      <p:sp>
        <p:nvSpPr>
          <p:cNvPr id="17" name="TextBox 16"/>
          <p:cNvSpPr txBox="1"/>
          <p:nvPr/>
        </p:nvSpPr>
        <p:spPr>
          <a:xfrm>
            <a:off x="179512" y="4149080"/>
            <a:ext cx="461665" cy="1440159"/>
          </a:xfrm>
          <a:prstGeom prst="rect">
            <a:avLst/>
          </a:prstGeom>
          <a:noFill/>
        </p:spPr>
        <p:txBody>
          <a:bodyPr vert="vert270">
            <a:spAutoFit/>
          </a:bodyPr>
          <a:lstStyle/>
          <a:p>
            <a:pPr fontAlgn="auto">
              <a:spcBef>
                <a:spcPts val="0"/>
              </a:spcBef>
              <a:spcAft>
                <a:spcPts val="0"/>
              </a:spcAft>
              <a:defRPr/>
            </a:pPr>
            <a:r>
              <a:rPr lang="en-NZ">
                <a:latin typeface="+mn-lt"/>
                <a:cs typeface="+mn-cs"/>
              </a:rPr>
              <a:t>Active</a:t>
            </a:r>
            <a:endParaRPr lang="en-NZ" dirty="0">
              <a:latin typeface="+mn-lt"/>
              <a:cs typeface="+mn-cs"/>
            </a:endParaRPr>
          </a:p>
        </p:txBody>
      </p:sp>
      <p:sp>
        <p:nvSpPr>
          <p:cNvPr id="18" name="TextBox 17"/>
          <p:cNvSpPr txBox="1"/>
          <p:nvPr/>
        </p:nvSpPr>
        <p:spPr>
          <a:xfrm>
            <a:off x="8682038" y="1412875"/>
            <a:ext cx="461962" cy="1295400"/>
          </a:xfrm>
          <a:prstGeom prst="rect">
            <a:avLst/>
          </a:prstGeom>
          <a:noFill/>
        </p:spPr>
        <p:txBody>
          <a:bodyPr vert="vert">
            <a:spAutoFit/>
          </a:bodyPr>
          <a:lstStyle/>
          <a:p>
            <a:pPr fontAlgn="auto">
              <a:spcBef>
                <a:spcPts val="0"/>
              </a:spcBef>
              <a:spcAft>
                <a:spcPts val="0"/>
              </a:spcAft>
              <a:defRPr/>
            </a:pPr>
            <a:r>
              <a:rPr lang="en-NZ" dirty="0">
                <a:latin typeface="+mn-lt"/>
                <a:cs typeface="+mn-cs"/>
              </a:rPr>
              <a:t>Informal</a:t>
            </a:r>
            <a:endParaRPr lang="en-NZ" dirty="0">
              <a:latin typeface="+mn-lt"/>
              <a:cs typeface="+mn-cs"/>
            </a:endParaRPr>
          </a:p>
        </p:txBody>
      </p:sp>
      <p:sp>
        <p:nvSpPr>
          <p:cNvPr id="19" name="TextBox 18"/>
          <p:cNvSpPr txBox="1"/>
          <p:nvPr/>
        </p:nvSpPr>
        <p:spPr>
          <a:xfrm>
            <a:off x="8682038" y="3933825"/>
            <a:ext cx="461962" cy="1295400"/>
          </a:xfrm>
          <a:prstGeom prst="rect">
            <a:avLst/>
          </a:prstGeom>
          <a:noFill/>
        </p:spPr>
        <p:txBody>
          <a:bodyPr vert="vert">
            <a:spAutoFit/>
          </a:bodyPr>
          <a:lstStyle/>
          <a:p>
            <a:pPr fontAlgn="auto">
              <a:spcBef>
                <a:spcPts val="0"/>
              </a:spcBef>
              <a:spcAft>
                <a:spcPts val="0"/>
              </a:spcAft>
              <a:defRPr/>
            </a:pPr>
            <a:r>
              <a:rPr lang="en-NZ" dirty="0">
                <a:latin typeface="+mn-lt"/>
                <a:cs typeface="+mn-cs"/>
              </a:rPr>
              <a:t>Formal</a:t>
            </a:r>
            <a:endParaRPr lang="en-NZ" dirty="0">
              <a:latin typeface="+mn-lt"/>
              <a:cs typeface="+mn-cs"/>
            </a:endParaRPr>
          </a:p>
        </p:txBody>
      </p:sp>
      <p:sp>
        <p:nvSpPr>
          <p:cNvPr id="30731" name="TextBox 29"/>
          <p:cNvSpPr txBox="1">
            <a:spLocks noChangeArrowheads="1"/>
          </p:cNvSpPr>
          <p:nvPr/>
        </p:nvSpPr>
        <p:spPr bwMode="auto">
          <a:xfrm>
            <a:off x="1258888" y="765175"/>
            <a:ext cx="2736850" cy="2830513"/>
          </a:xfrm>
          <a:prstGeom prst="rect">
            <a:avLst/>
          </a:prstGeom>
          <a:noFill/>
          <a:ln w="9525">
            <a:noFill/>
            <a:miter lim="800000"/>
            <a:headEnd/>
            <a:tailEnd/>
          </a:ln>
        </p:spPr>
        <p:txBody>
          <a:bodyPr>
            <a:spAutoFit/>
          </a:bodyPr>
          <a:lstStyle/>
          <a:p>
            <a:pPr marL="180975" indent="-180975">
              <a:buFont typeface="Arial" charset="0"/>
              <a:buChar char="•"/>
            </a:pPr>
            <a:r>
              <a:rPr lang="en-NZ" sz="1600">
                <a:latin typeface="Calibri" pitchFamily="34" charset="0"/>
              </a:rPr>
              <a:t>Reading</a:t>
            </a:r>
          </a:p>
          <a:p>
            <a:pPr marL="180975" indent="-180975">
              <a:buFont typeface="Arial" charset="0"/>
              <a:buChar char="•"/>
            </a:pPr>
            <a:r>
              <a:rPr lang="en-NZ" sz="1600">
                <a:latin typeface="Calibri" pitchFamily="34" charset="0"/>
              </a:rPr>
              <a:t>Writing</a:t>
            </a:r>
          </a:p>
          <a:p>
            <a:pPr marL="180975" indent="-180975">
              <a:buFont typeface="Arial" charset="0"/>
              <a:buChar char="•"/>
            </a:pPr>
            <a:r>
              <a:rPr lang="en-NZ" sz="1600">
                <a:latin typeface="Calibri" pitchFamily="34" charset="0"/>
              </a:rPr>
              <a:t>Music</a:t>
            </a:r>
          </a:p>
          <a:p>
            <a:pPr marL="180975" indent="-180975">
              <a:buFont typeface="Arial" charset="0"/>
              <a:buChar char="•"/>
            </a:pPr>
            <a:r>
              <a:rPr lang="en-NZ" sz="1600">
                <a:latin typeface="Calibri" pitchFamily="34" charset="0"/>
              </a:rPr>
              <a:t>Watching video/film</a:t>
            </a:r>
          </a:p>
          <a:p>
            <a:pPr marL="180975" indent="-180975">
              <a:buFont typeface="Arial" charset="0"/>
              <a:buChar char="•"/>
            </a:pPr>
            <a:r>
              <a:rPr lang="en-NZ" sz="1600">
                <a:latin typeface="Calibri" pitchFamily="34" charset="0"/>
              </a:rPr>
              <a:t>Games</a:t>
            </a:r>
          </a:p>
          <a:p>
            <a:pPr marL="180975" indent="-180975">
              <a:buFont typeface="Arial" charset="0"/>
              <a:buChar char="•"/>
            </a:pPr>
            <a:r>
              <a:rPr lang="en-NZ" sz="1600">
                <a:latin typeface="Calibri" pitchFamily="34" charset="0"/>
              </a:rPr>
              <a:t>Experiencing</a:t>
            </a:r>
          </a:p>
          <a:p>
            <a:pPr marL="180975" indent="-180975">
              <a:buFont typeface="Arial" charset="0"/>
              <a:buChar char="•"/>
            </a:pPr>
            <a:r>
              <a:rPr lang="en-NZ" sz="1600">
                <a:latin typeface="Calibri" pitchFamily="34" charset="0"/>
              </a:rPr>
              <a:t>Programmes</a:t>
            </a:r>
          </a:p>
          <a:p>
            <a:pPr marL="180975" indent="-180975">
              <a:buFont typeface="Arial" charset="0"/>
              <a:buChar char="•"/>
            </a:pPr>
            <a:r>
              <a:rPr lang="en-NZ" sz="1600">
                <a:latin typeface="Calibri" pitchFamily="34" charset="0"/>
              </a:rPr>
              <a:t>Social media</a:t>
            </a:r>
          </a:p>
          <a:p>
            <a:pPr marL="180975" indent="-180975">
              <a:buFont typeface="Arial" charset="0"/>
              <a:buChar char="•"/>
            </a:pPr>
            <a:r>
              <a:rPr lang="en-NZ" sz="1600">
                <a:latin typeface="Calibri" pitchFamily="34" charset="0"/>
              </a:rPr>
              <a:t>Conversation</a:t>
            </a:r>
          </a:p>
          <a:p>
            <a:pPr marL="180975" indent="-180975">
              <a:buFont typeface="Arial" charset="0"/>
              <a:buChar char="•"/>
            </a:pPr>
            <a:r>
              <a:rPr lang="en-NZ" sz="1600">
                <a:latin typeface="Calibri" pitchFamily="34" charset="0"/>
              </a:rPr>
              <a:t>Relax/Hangout</a:t>
            </a:r>
          </a:p>
          <a:p>
            <a:pPr marL="180975" indent="-180975">
              <a:buFont typeface="Arial" charset="0"/>
              <a:buChar char="•"/>
            </a:pPr>
            <a:endParaRPr lang="en-NZ">
              <a:latin typeface="Calibri" pitchFamily="34" charset="0"/>
            </a:endParaRPr>
          </a:p>
        </p:txBody>
      </p:sp>
      <p:sp>
        <p:nvSpPr>
          <p:cNvPr id="30732" name="TextBox 30"/>
          <p:cNvSpPr txBox="1">
            <a:spLocks noChangeArrowheads="1"/>
          </p:cNvSpPr>
          <p:nvPr/>
        </p:nvSpPr>
        <p:spPr bwMode="auto">
          <a:xfrm>
            <a:off x="5651500" y="836613"/>
            <a:ext cx="2736850" cy="2862262"/>
          </a:xfrm>
          <a:prstGeom prst="rect">
            <a:avLst/>
          </a:prstGeom>
          <a:noFill/>
          <a:ln w="9525">
            <a:noFill/>
            <a:miter lim="800000"/>
            <a:headEnd/>
            <a:tailEnd/>
          </a:ln>
        </p:spPr>
        <p:txBody>
          <a:bodyPr>
            <a:spAutoFit/>
          </a:bodyPr>
          <a:lstStyle/>
          <a:p>
            <a:pPr marL="180975" indent="-180975">
              <a:buFont typeface="Arial" charset="0"/>
              <a:buChar char="•"/>
            </a:pPr>
            <a:r>
              <a:rPr lang="en-NZ">
                <a:latin typeface="Calibri" pitchFamily="34" charset="0"/>
              </a:rPr>
              <a:t>Reading</a:t>
            </a:r>
          </a:p>
          <a:p>
            <a:pPr marL="180975" indent="-180975">
              <a:buFont typeface="Arial" charset="0"/>
              <a:buChar char="•"/>
            </a:pPr>
            <a:r>
              <a:rPr lang="en-NZ">
                <a:latin typeface="Calibri" pitchFamily="34" charset="0"/>
              </a:rPr>
              <a:t>Researching</a:t>
            </a:r>
          </a:p>
          <a:p>
            <a:pPr marL="180975" indent="-180975">
              <a:buFont typeface="Arial" charset="0"/>
              <a:buChar char="•"/>
            </a:pPr>
            <a:r>
              <a:rPr lang="en-NZ">
                <a:latin typeface="Calibri" pitchFamily="34" charset="0"/>
              </a:rPr>
              <a:t>Information seeking</a:t>
            </a:r>
          </a:p>
          <a:p>
            <a:pPr marL="180975" indent="-180975">
              <a:buFont typeface="Arial" charset="0"/>
              <a:buChar char="•"/>
            </a:pPr>
            <a:r>
              <a:rPr lang="en-NZ">
                <a:latin typeface="Calibri" pitchFamily="34" charset="0"/>
              </a:rPr>
              <a:t>Experimenting</a:t>
            </a:r>
          </a:p>
          <a:p>
            <a:pPr marL="180975" indent="-180975">
              <a:buFont typeface="Arial" charset="0"/>
              <a:buChar char="•"/>
            </a:pPr>
            <a:r>
              <a:rPr lang="en-NZ">
                <a:latin typeface="Calibri" pitchFamily="34" charset="0"/>
              </a:rPr>
              <a:t>Making video/film</a:t>
            </a:r>
          </a:p>
          <a:p>
            <a:pPr marL="180975" indent="-180975">
              <a:buFont typeface="Arial" charset="0"/>
              <a:buChar char="•"/>
            </a:pPr>
            <a:r>
              <a:rPr lang="en-NZ">
                <a:latin typeface="Calibri" pitchFamily="34" charset="0"/>
              </a:rPr>
              <a:t>Programmes</a:t>
            </a:r>
          </a:p>
          <a:p>
            <a:pPr marL="180975" indent="-180975">
              <a:buFont typeface="Arial" charset="0"/>
              <a:buChar char="•"/>
            </a:pPr>
            <a:r>
              <a:rPr lang="en-NZ">
                <a:latin typeface="Calibri" pitchFamily="34" charset="0"/>
              </a:rPr>
              <a:t>Writing</a:t>
            </a:r>
          </a:p>
          <a:p>
            <a:pPr marL="180975" indent="-180975">
              <a:buFont typeface="Arial" charset="0"/>
              <a:buChar char="•"/>
            </a:pPr>
            <a:r>
              <a:rPr lang="en-NZ">
                <a:latin typeface="Calibri" pitchFamily="34" charset="0"/>
              </a:rPr>
              <a:t>Social media</a:t>
            </a:r>
          </a:p>
          <a:p>
            <a:pPr marL="180975" indent="-180975">
              <a:buFont typeface="Arial" charset="0"/>
              <a:buChar char="•"/>
            </a:pPr>
            <a:r>
              <a:rPr lang="en-NZ">
                <a:latin typeface="Calibri" pitchFamily="34" charset="0"/>
              </a:rPr>
              <a:t>Discussion/debate</a:t>
            </a:r>
          </a:p>
          <a:p>
            <a:pPr marL="180975" indent="-180975">
              <a:buFont typeface="Arial" charset="0"/>
              <a:buChar char="•"/>
            </a:pPr>
            <a:endParaRPr lang="en-NZ">
              <a:latin typeface="Calibri" pitchFamily="34" charset="0"/>
            </a:endParaRPr>
          </a:p>
        </p:txBody>
      </p:sp>
      <p:sp>
        <p:nvSpPr>
          <p:cNvPr id="21" name="Oval 20"/>
          <p:cNvSpPr/>
          <p:nvPr/>
        </p:nvSpPr>
        <p:spPr>
          <a:xfrm>
            <a:off x="0" y="0"/>
            <a:ext cx="9144000" cy="3860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32" name="Rectangle 31"/>
          <p:cNvSpPr/>
          <p:nvPr/>
        </p:nvSpPr>
        <p:spPr>
          <a:xfrm>
            <a:off x="3275856" y="620688"/>
            <a:ext cx="2171428"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Library</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30735" name="TextBox 32"/>
          <p:cNvSpPr txBox="1">
            <a:spLocks noChangeArrowheads="1"/>
          </p:cNvSpPr>
          <p:nvPr/>
        </p:nvSpPr>
        <p:spPr bwMode="auto">
          <a:xfrm>
            <a:off x="1042988" y="3789363"/>
            <a:ext cx="2736850" cy="2308225"/>
          </a:xfrm>
          <a:prstGeom prst="rect">
            <a:avLst/>
          </a:prstGeom>
          <a:noFill/>
          <a:ln w="9525">
            <a:noFill/>
            <a:miter lim="800000"/>
            <a:headEnd/>
            <a:tailEnd/>
          </a:ln>
        </p:spPr>
        <p:txBody>
          <a:bodyPr>
            <a:spAutoFit/>
          </a:bodyPr>
          <a:lstStyle/>
          <a:p>
            <a:pPr marL="180975" indent="-180975">
              <a:buFont typeface="Arial" charset="0"/>
              <a:buChar char="•"/>
            </a:pPr>
            <a:r>
              <a:rPr lang="en-NZ">
                <a:latin typeface="Calibri" pitchFamily="34" charset="0"/>
              </a:rPr>
              <a:t>Organised sport</a:t>
            </a:r>
          </a:p>
          <a:p>
            <a:pPr marL="180975" indent="-180975">
              <a:buFont typeface="Arial" charset="0"/>
              <a:buChar char="•"/>
            </a:pPr>
            <a:r>
              <a:rPr lang="en-NZ">
                <a:latin typeface="Calibri" pitchFamily="34" charset="0"/>
              </a:rPr>
              <a:t>Games</a:t>
            </a:r>
          </a:p>
          <a:p>
            <a:pPr marL="180975" indent="-180975">
              <a:buFont typeface="Arial" charset="0"/>
              <a:buChar char="•"/>
            </a:pPr>
            <a:r>
              <a:rPr lang="en-NZ">
                <a:latin typeface="Calibri" pitchFamily="34" charset="0"/>
              </a:rPr>
              <a:t>Playground</a:t>
            </a:r>
          </a:p>
          <a:p>
            <a:pPr marL="180975" indent="-180975">
              <a:buFont typeface="Arial" charset="0"/>
              <a:buChar char="•"/>
            </a:pPr>
            <a:r>
              <a:rPr lang="en-NZ">
                <a:latin typeface="Calibri" pitchFamily="34" charset="0"/>
              </a:rPr>
              <a:t>Swimming</a:t>
            </a:r>
          </a:p>
          <a:p>
            <a:pPr marL="180975" indent="-180975">
              <a:buFont typeface="Arial" charset="0"/>
              <a:buChar char="•"/>
            </a:pPr>
            <a:r>
              <a:rPr lang="en-NZ">
                <a:latin typeface="Calibri" pitchFamily="34" charset="0"/>
              </a:rPr>
              <a:t>Cycling</a:t>
            </a:r>
          </a:p>
          <a:p>
            <a:pPr marL="180975" indent="-180975">
              <a:buFont typeface="Arial" charset="0"/>
              <a:buChar char="•"/>
            </a:pPr>
            <a:r>
              <a:rPr lang="en-NZ">
                <a:latin typeface="Calibri" pitchFamily="34" charset="0"/>
              </a:rPr>
              <a:t>Climbing</a:t>
            </a:r>
          </a:p>
          <a:p>
            <a:pPr marL="180975" indent="-180975">
              <a:buFont typeface="Arial" charset="0"/>
              <a:buChar char="•"/>
            </a:pPr>
            <a:r>
              <a:rPr lang="en-NZ">
                <a:latin typeface="Calibri" pitchFamily="34" charset="0"/>
              </a:rPr>
              <a:t>Gardening</a:t>
            </a:r>
          </a:p>
          <a:p>
            <a:pPr marL="180975" indent="-180975">
              <a:buFont typeface="Arial" charset="0"/>
              <a:buChar char="•"/>
            </a:pPr>
            <a:endParaRPr lang="en-NZ">
              <a:latin typeface="Calibri" pitchFamily="34" charset="0"/>
            </a:endParaRPr>
          </a:p>
        </p:txBody>
      </p:sp>
      <p:sp>
        <p:nvSpPr>
          <p:cNvPr id="30736" name="TextBox 33"/>
          <p:cNvSpPr txBox="1">
            <a:spLocks noChangeArrowheads="1"/>
          </p:cNvSpPr>
          <p:nvPr/>
        </p:nvSpPr>
        <p:spPr bwMode="auto">
          <a:xfrm>
            <a:off x="2268538" y="6237288"/>
            <a:ext cx="1871662" cy="369887"/>
          </a:xfrm>
          <a:prstGeom prst="rect">
            <a:avLst/>
          </a:prstGeom>
          <a:noFill/>
          <a:ln w="9525">
            <a:noFill/>
            <a:miter lim="800000"/>
            <a:headEnd/>
            <a:tailEnd/>
          </a:ln>
        </p:spPr>
        <p:txBody>
          <a:bodyPr>
            <a:spAutoFit/>
          </a:bodyPr>
          <a:lstStyle/>
          <a:p>
            <a:r>
              <a:rPr lang="en-NZ">
                <a:latin typeface="Calibri" pitchFamily="34" charset="0"/>
              </a:rPr>
              <a:t>Leisure</a:t>
            </a:r>
          </a:p>
        </p:txBody>
      </p:sp>
      <p:sp>
        <p:nvSpPr>
          <p:cNvPr id="30737" name="TextBox 34"/>
          <p:cNvSpPr txBox="1">
            <a:spLocks noChangeArrowheads="1"/>
          </p:cNvSpPr>
          <p:nvPr/>
        </p:nvSpPr>
        <p:spPr bwMode="auto">
          <a:xfrm>
            <a:off x="5940425" y="6165850"/>
            <a:ext cx="1295400" cy="368300"/>
          </a:xfrm>
          <a:prstGeom prst="rect">
            <a:avLst/>
          </a:prstGeom>
          <a:noFill/>
          <a:ln w="9525">
            <a:noFill/>
            <a:miter lim="800000"/>
            <a:headEnd/>
            <a:tailEnd/>
          </a:ln>
        </p:spPr>
        <p:txBody>
          <a:bodyPr>
            <a:spAutoFit/>
          </a:bodyPr>
          <a:lstStyle/>
          <a:p>
            <a:r>
              <a:rPr lang="en-NZ">
                <a:latin typeface="Calibri" pitchFamily="34" charset="0"/>
              </a:rPr>
              <a:t>Learning</a:t>
            </a:r>
          </a:p>
        </p:txBody>
      </p:sp>
      <p:sp>
        <p:nvSpPr>
          <p:cNvPr id="30738" name="TextBox 35"/>
          <p:cNvSpPr txBox="1">
            <a:spLocks noChangeArrowheads="1"/>
          </p:cNvSpPr>
          <p:nvPr/>
        </p:nvSpPr>
        <p:spPr bwMode="auto">
          <a:xfrm>
            <a:off x="5724525" y="3789363"/>
            <a:ext cx="2735263" cy="2308225"/>
          </a:xfrm>
          <a:prstGeom prst="rect">
            <a:avLst/>
          </a:prstGeom>
          <a:noFill/>
          <a:ln w="9525">
            <a:noFill/>
            <a:miter lim="800000"/>
            <a:headEnd/>
            <a:tailEnd/>
          </a:ln>
        </p:spPr>
        <p:txBody>
          <a:bodyPr>
            <a:spAutoFit/>
          </a:bodyPr>
          <a:lstStyle/>
          <a:p>
            <a:pPr marL="180975" indent="-180975">
              <a:buFont typeface="Arial" charset="0"/>
              <a:buChar char="•"/>
            </a:pPr>
            <a:r>
              <a:rPr lang="en-NZ">
                <a:latin typeface="Calibri" pitchFamily="34" charset="0"/>
              </a:rPr>
              <a:t>Pre school</a:t>
            </a:r>
          </a:p>
          <a:p>
            <a:pPr marL="180975" indent="-180975">
              <a:buFont typeface="Arial" charset="0"/>
              <a:buChar char="•"/>
            </a:pPr>
            <a:r>
              <a:rPr lang="en-NZ">
                <a:latin typeface="Calibri" pitchFamily="34" charset="0"/>
              </a:rPr>
              <a:t>School</a:t>
            </a:r>
          </a:p>
          <a:p>
            <a:pPr marL="180975" indent="-180975">
              <a:buFont typeface="Arial" charset="0"/>
              <a:buChar char="•"/>
            </a:pPr>
            <a:r>
              <a:rPr lang="en-NZ">
                <a:latin typeface="Calibri" pitchFamily="34" charset="0"/>
              </a:rPr>
              <a:t>University</a:t>
            </a:r>
          </a:p>
          <a:p>
            <a:pPr marL="180975" indent="-180975">
              <a:buFont typeface="Arial" charset="0"/>
              <a:buChar char="•"/>
            </a:pPr>
            <a:r>
              <a:rPr lang="en-NZ">
                <a:latin typeface="Calibri" pitchFamily="34" charset="0"/>
              </a:rPr>
              <a:t>Polytechnic</a:t>
            </a:r>
          </a:p>
          <a:p>
            <a:pPr marL="180975" indent="-180975">
              <a:buFont typeface="Arial" charset="0"/>
              <a:buChar char="•"/>
            </a:pPr>
            <a:r>
              <a:rPr lang="en-NZ">
                <a:latin typeface="Calibri" pitchFamily="34" charset="0"/>
              </a:rPr>
              <a:t>Online courses</a:t>
            </a:r>
          </a:p>
          <a:p>
            <a:pPr marL="180975" indent="-180975">
              <a:buFont typeface="Arial" charset="0"/>
              <a:buChar char="•"/>
            </a:pPr>
            <a:r>
              <a:rPr lang="en-NZ">
                <a:latin typeface="Calibri" pitchFamily="34" charset="0"/>
              </a:rPr>
              <a:t>Exams</a:t>
            </a:r>
          </a:p>
          <a:p>
            <a:pPr marL="180975" indent="-180975">
              <a:buFont typeface="Arial" charset="0"/>
              <a:buChar char="•"/>
            </a:pPr>
            <a:r>
              <a:rPr lang="en-NZ">
                <a:latin typeface="Calibri" pitchFamily="34" charset="0"/>
              </a:rPr>
              <a:t>Accreditation</a:t>
            </a:r>
          </a:p>
          <a:p>
            <a:pPr marL="180975" indent="-180975">
              <a:buFont typeface="Arial" charset="0"/>
              <a:buChar char="•"/>
            </a:pPr>
            <a:endParaRPr lang="en-NZ">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NZ" smtClean="0"/>
              <a:t>Economic benefit of libraries</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rtlCol="0">
            <a:normAutofit/>
          </a:bodyPr>
          <a:lstStyle/>
          <a:p>
            <a:pPr fontAlgn="auto">
              <a:spcAft>
                <a:spcPts val="0"/>
              </a:spcAft>
              <a:buFont typeface="Arial" pitchFamily="34" charset="0"/>
              <a:buChar char="•"/>
              <a:defRPr/>
            </a:pPr>
            <a:endParaRPr lang="en-NZ" sz="5400" b="1" dirty="0" smtClean="0"/>
          </a:p>
          <a:p>
            <a:pPr indent="11113" fontAlgn="auto">
              <a:spcAft>
                <a:spcPts val="0"/>
              </a:spcAft>
              <a:buFont typeface="Arial" pitchFamily="34" charset="0"/>
              <a:buNone/>
              <a:defRPr/>
            </a:pPr>
            <a:r>
              <a:rPr lang="en-NZ" sz="5400" b="1" dirty="0" smtClean="0">
                <a:solidFill>
                  <a:srgbClr val="FF0000"/>
                </a:solidFill>
              </a:rPr>
              <a:t>For every $1.00 spent there is a ROI of between $3.00 to $5.00 </a:t>
            </a:r>
          </a:p>
          <a:p>
            <a:pPr fontAlgn="auto">
              <a:spcAft>
                <a:spcPts val="0"/>
              </a:spcAft>
              <a:buFont typeface="Arial" pitchFamily="34" charset="0"/>
              <a:buChar char="•"/>
              <a:defRPr/>
            </a:pPr>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Small child with book.jpg"/>
          <p:cNvPicPr>
            <a:picLocks noChangeAspect="1"/>
          </p:cNvPicPr>
          <p:nvPr/>
        </p:nvPicPr>
        <p:blipFill>
          <a:blip r:embed="rId3"/>
          <a:srcRect/>
          <a:stretch>
            <a:fillRect/>
          </a:stretch>
        </p:blipFill>
        <p:spPr bwMode="auto">
          <a:xfrm>
            <a:off x="0" y="0"/>
            <a:ext cx="5580063" cy="4184650"/>
          </a:xfrm>
          <a:prstGeom prst="rect">
            <a:avLst/>
          </a:prstGeom>
          <a:noFill/>
          <a:ln w="9525">
            <a:noFill/>
            <a:miter lim="800000"/>
            <a:headEnd/>
            <a:tailEnd/>
          </a:ln>
        </p:spPr>
      </p:pic>
      <p:pic>
        <p:nvPicPr>
          <p:cNvPr id="5" name="Picture 4" descr="Libn helping person.jpg"/>
          <p:cNvPicPr>
            <a:picLocks noChangeAspect="1"/>
          </p:cNvPicPr>
          <p:nvPr/>
        </p:nvPicPr>
        <p:blipFill>
          <a:blip r:embed="rId4"/>
          <a:srcRect/>
          <a:stretch>
            <a:fillRect/>
          </a:stretch>
        </p:blipFill>
        <p:spPr bwMode="auto">
          <a:xfrm>
            <a:off x="3995738" y="2997200"/>
            <a:ext cx="5148262" cy="3860800"/>
          </a:xfrm>
          <a:prstGeom prst="rect">
            <a:avLst/>
          </a:prstGeom>
          <a:noFill/>
          <a:ln w="9525">
            <a:noFill/>
            <a:miter lim="800000"/>
            <a:headEnd/>
            <a:tailEnd/>
          </a:ln>
        </p:spPr>
      </p:pic>
      <p:sp>
        <p:nvSpPr>
          <p:cNvPr id="34819" name="TextBox 5"/>
          <p:cNvSpPr txBox="1">
            <a:spLocks noChangeArrowheads="1"/>
          </p:cNvSpPr>
          <p:nvPr/>
        </p:nvSpPr>
        <p:spPr bwMode="auto">
          <a:xfrm>
            <a:off x="6011863" y="620713"/>
            <a:ext cx="2520950" cy="1200150"/>
          </a:xfrm>
          <a:prstGeom prst="rect">
            <a:avLst/>
          </a:prstGeom>
          <a:noFill/>
          <a:ln w="9525">
            <a:noFill/>
            <a:miter lim="800000"/>
            <a:headEnd/>
            <a:tailEnd/>
          </a:ln>
        </p:spPr>
        <p:txBody>
          <a:bodyPr>
            <a:spAutoFit/>
          </a:bodyPr>
          <a:lstStyle/>
          <a:p>
            <a:r>
              <a:rPr lang="en-NZ" sz="3600">
                <a:latin typeface="Calibri" pitchFamily="34" charset="0"/>
              </a:rPr>
              <a:t>Reading literacy</a:t>
            </a:r>
          </a:p>
        </p:txBody>
      </p:sp>
      <p:sp>
        <p:nvSpPr>
          <p:cNvPr id="7" name="TextBox 6"/>
          <p:cNvSpPr txBox="1">
            <a:spLocks noChangeArrowheads="1"/>
          </p:cNvSpPr>
          <p:nvPr/>
        </p:nvSpPr>
        <p:spPr bwMode="auto">
          <a:xfrm>
            <a:off x="684213" y="4797425"/>
            <a:ext cx="2519362" cy="1200150"/>
          </a:xfrm>
          <a:prstGeom prst="rect">
            <a:avLst/>
          </a:prstGeom>
          <a:noFill/>
          <a:ln w="9525">
            <a:noFill/>
            <a:miter lim="800000"/>
            <a:headEnd/>
            <a:tailEnd/>
          </a:ln>
        </p:spPr>
        <p:txBody>
          <a:bodyPr>
            <a:spAutoFit/>
          </a:bodyPr>
          <a:lstStyle/>
          <a:p>
            <a:r>
              <a:rPr lang="en-NZ" sz="3600">
                <a:latin typeface="Calibri" pitchFamily="34" charset="0"/>
              </a:rPr>
              <a:t>Digital literacy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3000" r="-33000"/>
          </a:stretch>
        </a:blipFill>
        <a:effectLst/>
      </p:bgPr>
    </p:bg>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algn="ctr">
              <a:buFont typeface="Arial" charset="0"/>
              <a:buNone/>
            </a:pPr>
            <a:r>
              <a:rPr lang="en-NZ" sz="7200" smtClean="0">
                <a:solidFill>
                  <a:srgbClr val="FF0000"/>
                </a:solidFill>
              </a:rPr>
              <a:t>Future state – so what is happening in libraries?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Ebook readers.jpg"/>
          <p:cNvPicPr>
            <a:picLocks noChangeAspect="1"/>
          </p:cNvPicPr>
          <p:nvPr/>
        </p:nvPicPr>
        <p:blipFill>
          <a:blip r:embed="rId3"/>
          <a:srcRect/>
          <a:stretch>
            <a:fillRect/>
          </a:stretch>
        </p:blipFill>
        <p:spPr bwMode="auto">
          <a:xfrm>
            <a:off x="4211638" y="3573463"/>
            <a:ext cx="4608512" cy="3141662"/>
          </a:xfrm>
          <a:prstGeom prst="rect">
            <a:avLst/>
          </a:prstGeom>
          <a:noFill/>
          <a:ln w="9525">
            <a:noFill/>
            <a:miter lim="800000"/>
            <a:headEnd/>
            <a:tailEnd/>
          </a:ln>
        </p:spPr>
      </p:pic>
      <p:pic>
        <p:nvPicPr>
          <p:cNvPr id="38914" name="Picture 5" descr="books on shelves.jpg"/>
          <p:cNvPicPr>
            <a:picLocks noChangeAspect="1"/>
          </p:cNvPicPr>
          <p:nvPr/>
        </p:nvPicPr>
        <p:blipFill>
          <a:blip r:embed="rId4"/>
          <a:srcRect/>
          <a:stretch>
            <a:fillRect/>
          </a:stretch>
        </p:blipFill>
        <p:spPr bwMode="auto">
          <a:xfrm>
            <a:off x="684213" y="188913"/>
            <a:ext cx="8129587" cy="3311525"/>
          </a:xfrm>
          <a:prstGeom prst="rect">
            <a:avLst/>
          </a:prstGeom>
          <a:noFill/>
          <a:ln w="9525">
            <a:noFill/>
            <a:miter lim="800000"/>
            <a:headEnd/>
            <a:tailEnd/>
          </a:ln>
        </p:spPr>
      </p:pic>
      <p:sp>
        <p:nvSpPr>
          <p:cNvPr id="7" name="Plus 6"/>
          <p:cNvSpPr/>
          <p:nvPr/>
        </p:nvSpPr>
        <p:spPr>
          <a:xfrm>
            <a:off x="684213" y="3789363"/>
            <a:ext cx="2592387" cy="2376487"/>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3975</TotalTime>
  <Words>1773</Words>
  <Application>Microsoft Office PowerPoint</Application>
  <PresentationFormat>On-screen Show (4:3)</PresentationFormat>
  <Paragraphs>113</Paragraphs>
  <Slides>20</Slides>
  <Notes>19</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20</vt:i4>
      </vt:variant>
    </vt:vector>
  </HeadingPairs>
  <TitlesOfParts>
    <vt:vector size="24" baseType="lpstr">
      <vt:lpstr>Calibri</vt:lpstr>
      <vt:lpstr>Arial</vt:lpstr>
      <vt:lpstr>Wingdings</vt:lpstr>
      <vt:lpstr>Office Theme</vt:lpstr>
      <vt:lpstr>Slide 1</vt:lpstr>
      <vt:lpstr>Slide 2</vt:lpstr>
      <vt:lpstr>Slide 3</vt:lpstr>
      <vt:lpstr>Slide 4</vt:lpstr>
      <vt:lpstr>Slide 5</vt:lpstr>
      <vt:lpstr>Economic benefit of libraries</vt:lpstr>
      <vt:lpstr>Slide 7</vt:lpstr>
      <vt:lpstr>Slide 8</vt:lpstr>
      <vt:lpstr>Slide 9</vt:lpstr>
      <vt:lpstr>Slide 10</vt:lpstr>
      <vt:lpstr>Slide 11</vt:lpstr>
      <vt:lpstr>Slide 12</vt:lpstr>
      <vt:lpstr>Slide 13</vt:lpstr>
      <vt:lpstr>Slide 14</vt:lpstr>
      <vt:lpstr>Slide 15</vt:lpstr>
      <vt:lpstr>Slide 16</vt:lpstr>
      <vt:lpstr>Slide 17</vt:lpstr>
      <vt:lpstr>The Librarian of the future??</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mcintosh ward</cp:lastModifiedBy>
  <cp:revision>21</cp:revision>
  <dcterms:created xsi:type="dcterms:W3CDTF">2014-01-12T22:16:13Z</dcterms:created>
  <dcterms:modified xsi:type="dcterms:W3CDTF">2014-01-28T01:43:18Z</dcterms:modified>
</cp:coreProperties>
</file>